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77" r:id="rId5"/>
    <p:sldId id="297" r:id="rId6"/>
    <p:sldId id="301" r:id="rId7"/>
    <p:sldId id="298" r:id="rId8"/>
    <p:sldId id="276" r:id="rId9"/>
    <p:sldId id="299" r:id="rId10"/>
    <p:sldId id="306" r:id="rId11"/>
    <p:sldId id="302" r:id="rId12"/>
    <p:sldId id="303" r:id="rId13"/>
    <p:sldId id="304" r:id="rId14"/>
    <p:sldId id="307" r:id="rId15"/>
    <p:sldId id="316" r:id="rId16"/>
    <p:sldId id="310" r:id="rId17"/>
    <p:sldId id="311" r:id="rId18"/>
    <p:sldId id="312" r:id="rId19"/>
    <p:sldId id="314" r:id="rId20"/>
    <p:sldId id="309" r:id="rId21"/>
    <p:sldId id="257" r:id="rId22"/>
    <p:sldId id="305" r:id="rId23"/>
    <p:sldId id="315" r:id="rId24"/>
    <p:sldId id="295" r:id="rId25"/>
    <p:sldId id="274" r:id="rId26"/>
    <p:sldId id="278"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7743353-D9CC-416D-8E99-4574BACEA133}" type="datetimeFigureOut">
              <a:rPr lang="en-US" smtClean="0"/>
              <a:t>5/23/2025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85D541-1581-4DDF-AFF3-E0ACB8044100}" type="slidenum">
              <a:rPr lang="en-US" smtClean="0"/>
              <a:t>‹#›</a:t>
            </a:fld>
            <a:endParaRPr lang="en-US"/>
          </a:p>
        </p:txBody>
      </p:sp>
    </p:spTree>
    <p:extLst>
      <p:ext uri="{BB962C8B-B14F-4D97-AF65-F5344CB8AC3E}">
        <p14:creationId xmlns:p14="http://schemas.microsoft.com/office/powerpoint/2010/main" val="235504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0B63-20FB-4D3C-9177-04C8DB695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5A448B-03DA-46DD-803F-FDC92E32BB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6CD398-0FEC-4DE3-B4FA-20D57144FDF4}"/>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5" name="Footer Placeholder 4">
            <a:extLst>
              <a:ext uri="{FF2B5EF4-FFF2-40B4-BE49-F238E27FC236}">
                <a16:creationId xmlns:a16="http://schemas.microsoft.com/office/drawing/2014/main" id="{F745A0AC-2780-4AAB-9389-848706A84E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F2A8BE-464A-4886-8EBC-F84C45B984A7}"/>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351575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E705-1BD0-45B8-A996-B5E6BE48A1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EBFF01-266C-4D5D-877B-2BEBB3D939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7A256-8EA6-4776-8D7A-5A5901D10782}"/>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5" name="Footer Placeholder 4">
            <a:extLst>
              <a:ext uri="{FF2B5EF4-FFF2-40B4-BE49-F238E27FC236}">
                <a16:creationId xmlns:a16="http://schemas.microsoft.com/office/drawing/2014/main" id="{6B4ABD46-A887-44B6-9DC2-BE21E961AD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30B638-6180-4FB9-8474-4F6BFA3BDB59}"/>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217017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AF322-75ED-4CAA-86E8-FDA3AA3C03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8C745-82D0-42B9-A36B-885C7CEAE3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D08D1-3C2F-46E4-8EFB-EF89FB3F0B39}"/>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5" name="Footer Placeholder 4">
            <a:extLst>
              <a:ext uri="{FF2B5EF4-FFF2-40B4-BE49-F238E27FC236}">
                <a16:creationId xmlns:a16="http://schemas.microsoft.com/office/drawing/2014/main" id="{A60B4A9B-2BA2-4C0C-8CD9-FCE263A2F4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1DB2F-7923-4CED-9CCA-ED0D0BC14261}"/>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387476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8C992-89FB-46DA-9296-8B3C3829B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A0CD9-C9D5-46BB-95A4-50AAC55341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BC1B0-6E36-4F2F-9E65-38FB1843C74B}"/>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5" name="Footer Placeholder 4">
            <a:extLst>
              <a:ext uri="{FF2B5EF4-FFF2-40B4-BE49-F238E27FC236}">
                <a16:creationId xmlns:a16="http://schemas.microsoft.com/office/drawing/2014/main" id="{18209EC9-F391-4486-B900-0691ED29BD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5DEBBC-4824-4E6B-8850-5F2E8AA32180}"/>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367054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DBC6-EE64-498D-B522-CC853AB3E6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4784D1-3137-4213-89AF-0ED90ED9F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1A5FB8-CB90-437C-9D10-CB7698379475}"/>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5" name="Footer Placeholder 4">
            <a:extLst>
              <a:ext uri="{FF2B5EF4-FFF2-40B4-BE49-F238E27FC236}">
                <a16:creationId xmlns:a16="http://schemas.microsoft.com/office/drawing/2014/main" id="{31CC5F06-976A-40CD-AF92-36B9E44EC4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5B4E37-C592-46A8-A99D-B7D5739BCE95}"/>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208789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7DA7-A794-4A4A-95E4-A6D9D04CFF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0EECBC-4973-4ED4-9E72-D7F4105CC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E16FBD-C732-4167-9679-6FCAA8A6E3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09986-8C24-43ED-AB99-54BE9061786E}"/>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6" name="Footer Placeholder 5">
            <a:extLst>
              <a:ext uri="{FF2B5EF4-FFF2-40B4-BE49-F238E27FC236}">
                <a16:creationId xmlns:a16="http://schemas.microsoft.com/office/drawing/2014/main" id="{3AC9D70C-4B86-47A2-BBCA-D2AD65D4EA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316965-41B9-48F3-B2DD-E37484C58680}"/>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283782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88CF-B3B2-4230-9FB1-33A5FBC60B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C36D0B-54DD-4D3E-822C-346D09386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EDDB1A-EE8A-4BE9-BCAD-D7BF7CC028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5DAA23-FF7F-4EDD-BF61-2BB4026E67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41758-1D58-4FDD-9FF9-C7729C35F4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7CD261-8D85-4DA1-8AF0-17F7B78051F9}"/>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8" name="Footer Placeholder 7">
            <a:extLst>
              <a:ext uri="{FF2B5EF4-FFF2-40B4-BE49-F238E27FC236}">
                <a16:creationId xmlns:a16="http://schemas.microsoft.com/office/drawing/2014/main" id="{359C141F-098F-43C3-AE79-1C0D1AE92E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EDC7984-28BC-466D-81B5-C1E1F9F577DB}"/>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26501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D232-C247-40FC-A9AC-D93FCE8C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F3F946-45D8-42B3-B06C-20122531C7A2}"/>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4" name="Footer Placeholder 3">
            <a:extLst>
              <a:ext uri="{FF2B5EF4-FFF2-40B4-BE49-F238E27FC236}">
                <a16:creationId xmlns:a16="http://schemas.microsoft.com/office/drawing/2014/main" id="{A14F8467-FE39-40FF-B456-30E08FB8F8A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71F583-AFA4-459B-80E3-CD7FE4158157}"/>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155229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FE893-532A-4878-A493-D475AD069E2A}"/>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3" name="Footer Placeholder 2">
            <a:extLst>
              <a:ext uri="{FF2B5EF4-FFF2-40B4-BE49-F238E27FC236}">
                <a16:creationId xmlns:a16="http://schemas.microsoft.com/office/drawing/2014/main" id="{1B535B1B-5517-4183-9BF1-40C19073AF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A0316D-4ACD-4913-8628-41F6A597C329}"/>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25623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C9F1-CEFC-4022-BD88-2CB02BC3C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9889B3-E5E5-430F-AC43-89120755E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9096B-FE88-4C47-8E9A-726343E97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FE5DB-E9D3-418E-B144-84D65BD88706}"/>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6" name="Footer Placeholder 5">
            <a:extLst>
              <a:ext uri="{FF2B5EF4-FFF2-40B4-BE49-F238E27FC236}">
                <a16:creationId xmlns:a16="http://schemas.microsoft.com/office/drawing/2014/main" id="{7E3DC11D-CB96-42CD-9927-4B6CE6748C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F19C27-5AAC-43AA-9109-770433B698E9}"/>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85433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6BE2-5E59-46F6-912A-A2CB612C97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9060E0-83A7-4F0A-B025-FE3D7735CE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99C1E3-6CC0-48D5-97E1-C4665830E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00535-3043-48DD-9F50-8963DA111496}"/>
              </a:ext>
            </a:extLst>
          </p:cNvPr>
          <p:cNvSpPr>
            <a:spLocks noGrp="1"/>
          </p:cNvSpPr>
          <p:nvPr>
            <p:ph type="dt" sz="half" idx="10"/>
          </p:nvPr>
        </p:nvSpPr>
        <p:spPr/>
        <p:txBody>
          <a:bodyPr/>
          <a:lstStyle/>
          <a:p>
            <a:fld id="{AE994624-A7C7-4D6C-B7AD-9730738C6518}" type="datetimeFigureOut">
              <a:rPr lang="en-US" smtClean="0"/>
              <a:t>5/23/2025</a:t>
            </a:fld>
            <a:endParaRPr lang="en-US" dirty="0"/>
          </a:p>
        </p:txBody>
      </p:sp>
      <p:sp>
        <p:nvSpPr>
          <p:cNvPr id="6" name="Footer Placeholder 5">
            <a:extLst>
              <a:ext uri="{FF2B5EF4-FFF2-40B4-BE49-F238E27FC236}">
                <a16:creationId xmlns:a16="http://schemas.microsoft.com/office/drawing/2014/main" id="{A447FEF5-44B0-4126-AAA2-024602A484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1538A8-3254-4EE5-8425-EA7B35F55EEE}"/>
              </a:ext>
            </a:extLst>
          </p:cNvPr>
          <p:cNvSpPr>
            <a:spLocks noGrp="1"/>
          </p:cNvSpPr>
          <p:nvPr>
            <p:ph type="sldNum" sz="quarter" idx="12"/>
          </p:nvPr>
        </p:nvSpPr>
        <p:spPr/>
        <p:txBody>
          <a:bodyPr/>
          <a:lstStyle/>
          <a:p>
            <a:fld id="{B7F995A2-A4A0-414B-903C-5F1EAD763E03}" type="slidenum">
              <a:rPr lang="en-US" smtClean="0"/>
              <a:t>‹#›</a:t>
            </a:fld>
            <a:endParaRPr lang="en-US" dirty="0"/>
          </a:p>
        </p:txBody>
      </p:sp>
    </p:spTree>
    <p:extLst>
      <p:ext uri="{BB962C8B-B14F-4D97-AF65-F5344CB8AC3E}">
        <p14:creationId xmlns:p14="http://schemas.microsoft.com/office/powerpoint/2010/main" val="246987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033D91-B7F5-44F1-A87F-BF9F901F3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50C81A-5522-412E-B525-F8A3576EB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F144F-A1D7-4373-8A83-63104991E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4624-A7C7-4D6C-B7AD-9730738C6518}" type="datetimeFigureOut">
              <a:rPr lang="en-US" smtClean="0"/>
              <a:t>5/23/2025</a:t>
            </a:fld>
            <a:endParaRPr lang="en-US" dirty="0"/>
          </a:p>
        </p:txBody>
      </p:sp>
      <p:sp>
        <p:nvSpPr>
          <p:cNvPr id="5" name="Footer Placeholder 4">
            <a:extLst>
              <a:ext uri="{FF2B5EF4-FFF2-40B4-BE49-F238E27FC236}">
                <a16:creationId xmlns:a16="http://schemas.microsoft.com/office/drawing/2014/main" id="{31444D29-975D-4EAD-ABC1-F3BD53BB7E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A54CC0-7FC0-4F69-941F-C6CB44F72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995A2-A4A0-414B-903C-5F1EAD763E03}" type="slidenum">
              <a:rPr lang="en-US" smtClean="0"/>
              <a:t>‹#›</a:t>
            </a:fld>
            <a:endParaRPr lang="en-US" dirty="0"/>
          </a:p>
        </p:txBody>
      </p:sp>
    </p:spTree>
    <p:extLst>
      <p:ext uri="{BB962C8B-B14F-4D97-AF65-F5344CB8AC3E}">
        <p14:creationId xmlns:p14="http://schemas.microsoft.com/office/powerpoint/2010/main" val="4155794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redbanktn.gov/166/Finan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omptroller.tn.gov/office-functions/pa/tax-resources/assessment-information-for-each-county/information-by-county.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CDFFD83-E270-4514-98D3-2D54B8788371}"/>
              </a:ext>
            </a:extLst>
          </p:cNvPr>
          <p:cNvSpPr>
            <a:spLocks noGrp="1"/>
          </p:cNvSpPr>
          <p:nvPr>
            <p:ph type="ctrTitle"/>
          </p:nvPr>
        </p:nvSpPr>
        <p:spPr>
          <a:xfrm>
            <a:off x="996043" y="735106"/>
            <a:ext cx="10696033" cy="2928470"/>
          </a:xfrm>
        </p:spPr>
        <p:txBody>
          <a:bodyPr anchor="b">
            <a:normAutofit/>
          </a:bodyPr>
          <a:lstStyle/>
          <a:p>
            <a:pPr algn="l"/>
            <a:r>
              <a:rPr lang="en-US" sz="4800" dirty="0">
                <a:solidFill>
                  <a:schemeClr val="accent6">
                    <a:lumMod val="60000"/>
                    <a:lumOff val="40000"/>
                  </a:schemeClr>
                </a:solidFill>
              </a:rPr>
              <a:t>FY26 Proposed Budget (5/20/2025) </a:t>
            </a:r>
            <a:br>
              <a:rPr lang="en-US" sz="4800" dirty="0">
                <a:solidFill>
                  <a:schemeClr val="accent6">
                    <a:lumMod val="60000"/>
                    <a:lumOff val="40000"/>
                  </a:schemeClr>
                </a:solidFill>
              </a:rPr>
            </a:br>
            <a:r>
              <a:rPr lang="en-US" sz="4800" dirty="0">
                <a:solidFill>
                  <a:srgbClr val="00B0F0"/>
                </a:solidFill>
              </a:rPr>
              <a:t>Red Bank </a:t>
            </a:r>
            <a:r>
              <a:rPr lang="en-US" sz="4800" dirty="0">
                <a:solidFill>
                  <a:schemeClr val="accent2">
                    <a:lumMod val="75000"/>
                  </a:schemeClr>
                </a:solidFill>
              </a:rPr>
              <a:t>Tennessee</a:t>
            </a:r>
            <a:br>
              <a:rPr lang="en-US" sz="4800" dirty="0">
                <a:solidFill>
                  <a:srgbClr val="FFFFFF"/>
                </a:solidFill>
              </a:rPr>
            </a:br>
            <a:endParaRPr lang="en-US" sz="4800" dirty="0">
              <a:solidFill>
                <a:srgbClr val="FFFFFF"/>
              </a:solidFill>
            </a:endParaRPr>
          </a:p>
        </p:txBody>
      </p:sp>
      <p:sp>
        <p:nvSpPr>
          <p:cNvPr id="3" name="Subtitle 2">
            <a:extLst>
              <a:ext uri="{FF2B5EF4-FFF2-40B4-BE49-F238E27FC236}">
                <a16:creationId xmlns:a16="http://schemas.microsoft.com/office/drawing/2014/main" id="{A49AB6F8-0829-46BB-A266-953AD6BA083C}"/>
              </a:ext>
            </a:extLst>
          </p:cNvPr>
          <p:cNvSpPr>
            <a:spLocks noGrp="1"/>
          </p:cNvSpPr>
          <p:nvPr>
            <p:ph type="subTitle" idx="1"/>
          </p:nvPr>
        </p:nvSpPr>
        <p:spPr>
          <a:xfrm>
            <a:off x="1350682" y="4870824"/>
            <a:ext cx="10005951" cy="1458258"/>
          </a:xfrm>
        </p:spPr>
        <p:txBody>
          <a:bodyPr anchor="ctr">
            <a:noAutofit/>
          </a:bodyPr>
          <a:lstStyle/>
          <a:p>
            <a:pPr algn="l"/>
            <a:r>
              <a:rPr lang="en-US" sz="3200" dirty="0"/>
              <a:t>City Manager Martin Granum</a:t>
            </a:r>
          </a:p>
          <a:p>
            <a:pPr algn="l"/>
            <a:r>
              <a:rPr lang="en-US" sz="3200" dirty="0"/>
              <a:t>Chief Financial Officer Kris Pickel</a:t>
            </a:r>
          </a:p>
          <a:p>
            <a:pPr algn="l"/>
            <a:r>
              <a:rPr lang="en-US" sz="3200" dirty="0"/>
              <a:t>20 May 2025</a:t>
            </a:r>
          </a:p>
        </p:txBody>
      </p:sp>
    </p:spTree>
    <p:extLst>
      <p:ext uri="{BB962C8B-B14F-4D97-AF65-F5344CB8AC3E}">
        <p14:creationId xmlns:p14="http://schemas.microsoft.com/office/powerpoint/2010/main" val="167824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97F4E4-A8EC-4A86-A212-3C94944EA49D}"/>
              </a:ext>
            </a:extLst>
          </p:cNvPr>
          <p:cNvSpPr>
            <a:spLocks noGrp="1"/>
          </p:cNvSpPr>
          <p:nvPr>
            <p:ph idx="1"/>
          </p:nvPr>
        </p:nvSpPr>
        <p:spPr>
          <a:xfrm>
            <a:off x="974350" y="1351419"/>
            <a:ext cx="10515600" cy="5246448"/>
          </a:xfrm>
        </p:spPr>
        <p:txBody>
          <a:bodyPr>
            <a:normAutofit fontScale="85000" lnSpcReduction="20000"/>
          </a:bodyPr>
          <a:lstStyle/>
          <a:p>
            <a:pPr marL="0" indent="0">
              <a:buNone/>
            </a:pPr>
            <a:r>
              <a:rPr lang="en-US" b="1" dirty="0">
                <a:solidFill>
                  <a:schemeClr val="accent1"/>
                </a:solidFill>
              </a:rPr>
              <a:t>Goals (after an environmental analysis and applying the SWOT methodology, issues were identified and ultimately goals were set that: address the key issues, meet the mission of the City and help the City to achieve its vision):</a:t>
            </a:r>
            <a:br>
              <a:rPr lang="en-US" b="1" dirty="0">
                <a:solidFill>
                  <a:schemeClr val="accent1"/>
                </a:solidFill>
              </a:rPr>
            </a:br>
            <a:endParaRPr lang="en-US" b="1" dirty="0">
              <a:solidFill>
                <a:schemeClr val="accent1"/>
              </a:solidFill>
            </a:endParaRPr>
          </a:p>
          <a:p>
            <a:pPr lvl="1">
              <a:lnSpc>
                <a:spcPct val="105000"/>
              </a:lnSpc>
              <a:buFont typeface="Wingdings" panose="05000000000000000000" pitchFamily="2" charset="2"/>
              <a:buChar char="Ø"/>
            </a:pPr>
            <a:r>
              <a:rPr lang="en-US" sz="3000" b="1" i="1" dirty="0">
                <a:solidFill>
                  <a:srgbClr val="FF0000"/>
                </a:solidFill>
              </a:rPr>
              <a:t>Develop a new land conversion agreement with TDEC and NPS (Mayor Dalton)</a:t>
            </a:r>
          </a:p>
          <a:p>
            <a:pPr lvl="1">
              <a:lnSpc>
                <a:spcPct val="105000"/>
              </a:lnSpc>
              <a:buFont typeface="Wingdings" panose="05000000000000000000" pitchFamily="2" charset="2"/>
              <a:buChar char="Ø"/>
            </a:pPr>
            <a:r>
              <a:rPr lang="en-US" sz="3000" b="1" i="1" dirty="0">
                <a:solidFill>
                  <a:srgbClr val="FF0000"/>
                </a:solidFill>
              </a:rPr>
              <a:t>Create priorities for safe streets: curtailing speeding, enhancing pedestrian walkability, and protected cycling routes (Commissioner Fairbanks-Harvey)</a:t>
            </a:r>
          </a:p>
          <a:p>
            <a:pPr lvl="1">
              <a:lnSpc>
                <a:spcPct val="105000"/>
              </a:lnSpc>
              <a:buFont typeface="Wingdings" panose="05000000000000000000" pitchFamily="2" charset="2"/>
              <a:buChar char="Ø"/>
            </a:pPr>
            <a:r>
              <a:rPr lang="en-US" sz="3000" b="1" i="1" dirty="0">
                <a:solidFill>
                  <a:srgbClr val="FF0000"/>
                </a:solidFill>
              </a:rPr>
              <a:t>Launch strategic economic development efforts to attract investment, support local businesses, and strengthen community prosperity (Commissioner Holmes)</a:t>
            </a:r>
          </a:p>
          <a:p>
            <a:pPr lvl="1">
              <a:lnSpc>
                <a:spcPct val="105000"/>
              </a:lnSpc>
              <a:buFont typeface="Wingdings" panose="05000000000000000000" pitchFamily="2" charset="2"/>
              <a:buChar char="Ø"/>
            </a:pPr>
            <a:r>
              <a:rPr lang="en-US" sz="3000" b="1" i="1" dirty="0">
                <a:solidFill>
                  <a:srgbClr val="FF0000"/>
                </a:solidFill>
              </a:rPr>
              <a:t>Implementation of the Parks Master Plan (Commissioner Wilkinson)</a:t>
            </a:r>
          </a:p>
          <a:p>
            <a:pPr lvl="1">
              <a:lnSpc>
                <a:spcPct val="105000"/>
              </a:lnSpc>
              <a:buFont typeface="Wingdings" panose="05000000000000000000" pitchFamily="2" charset="2"/>
              <a:buChar char="Ø"/>
            </a:pPr>
            <a:r>
              <a:rPr lang="en-US" sz="3000" b="1" i="1" dirty="0">
                <a:solidFill>
                  <a:srgbClr val="FF0000"/>
                </a:solidFill>
              </a:rPr>
              <a:t>Low-cost activation of city property by making improvements (i.e. tables, gardens, etc.) (Vice Mayor Berry)</a:t>
            </a:r>
          </a:p>
          <a:p>
            <a:pPr lvl="1">
              <a:lnSpc>
                <a:spcPct val="105000"/>
              </a:lnSpc>
              <a:buFont typeface="Wingdings" panose="05000000000000000000" pitchFamily="2" charset="2"/>
              <a:buChar char="Ø"/>
            </a:pPr>
            <a:endParaRPr lang="en-US" sz="3000" b="1" i="1" dirty="0">
              <a:solidFill>
                <a:srgbClr val="FF0000"/>
              </a:solidFill>
            </a:endParaRPr>
          </a:p>
        </p:txBody>
      </p:sp>
      <p:sp>
        <p:nvSpPr>
          <p:cNvPr id="4" name="Title 5">
            <a:extLst>
              <a:ext uri="{FF2B5EF4-FFF2-40B4-BE49-F238E27FC236}">
                <a16:creationId xmlns:a16="http://schemas.microsoft.com/office/drawing/2014/main" id="{05DEA426-830A-99A5-80CE-13D92C836632}"/>
              </a:ext>
            </a:extLst>
          </p:cNvPr>
          <p:cNvSpPr>
            <a:spLocks noGrp="1"/>
          </p:cNvSpPr>
          <p:nvPr>
            <p:ph type="title"/>
          </p:nvPr>
        </p:nvSpPr>
        <p:spPr>
          <a:xfrm>
            <a:off x="946721" y="85017"/>
            <a:ext cx="10515600" cy="1325563"/>
          </a:xfrm>
        </p:spPr>
        <p:txBody>
          <a:bodyPr>
            <a:normAutofit/>
          </a:bodyPr>
          <a:lstStyle/>
          <a:p>
            <a:r>
              <a:rPr lang="en-US" sz="3600" dirty="0"/>
              <a:t>Goals… from the 4th Annual Commission Strategic Planning Retreat (25 Feb 2025); Res. No. 25-1778)</a:t>
            </a:r>
          </a:p>
        </p:txBody>
      </p:sp>
    </p:spTree>
    <p:extLst>
      <p:ext uri="{BB962C8B-B14F-4D97-AF65-F5344CB8AC3E}">
        <p14:creationId xmlns:p14="http://schemas.microsoft.com/office/powerpoint/2010/main" val="393575701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B36350-AF2B-3E54-F177-E1ACB58948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ED4F58-91CF-7797-7435-3C1C362C3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D4D1F88-5482-E5EE-5C61-1A1D0F2AB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0193FFE-B9FE-0E94-8E93-F7631536F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F5DABB-1951-E6AE-A279-BB2AE98CF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C8D6929-36A4-690C-0334-B537EB042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8462BA-2713-C1BE-DBA3-A7AA63DFD4DD}"/>
              </a:ext>
            </a:extLst>
          </p:cNvPr>
          <p:cNvSpPr>
            <a:spLocks noGrp="1"/>
          </p:cNvSpPr>
          <p:nvPr>
            <p:ph type="title"/>
          </p:nvPr>
        </p:nvSpPr>
        <p:spPr>
          <a:xfrm>
            <a:off x="1276349" y="294538"/>
            <a:ext cx="9895951" cy="1033669"/>
          </a:xfrm>
        </p:spPr>
        <p:txBody>
          <a:bodyPr>
            <a:normAutofit fontScale="90000"/>
          </a:bodyPr>
          <a:lstStyle/>
          <a:p>
            <a:r>
              <a:rPr lang="en-US" sz="4000" dirty="0">
                <a:solidFill>
                  <a:srgbClr val="FFFFFF"/>
                </a:solidFill>
              </a:rPr>
              <a:t>Changes reflected in the FY26 Proposed Budget from earlier budget estimates dated (4/22/2025)</a:t>
            </a:r>
          </a:p>
        </p:txBody>
      </p:sp>
      <p:sp>
        <p:nvSpPr>
          <p:cNvPr id="9" name="Content Placeholder 2">
            <a:extLst>
              <a:ext uri="{FF2B5EF4-FFF2-40B4-BE49-F238E27FC236}">
                <a16:creationId xmlns:a16="http://schemas.microsoft.com/office/drawing/2014/main" id="{292AF90B-ADD1-08C1-D581-81803406185F}"/>
              </a:ext>
            </a:extLst>
          </p:cNvPr>
          <p:cNvSpPr>
            <a:spLocks noGrp="1"/>
          </p:cNvSpPr>
          <p:nvPr>
            <p:ph idx="1"/>
          </p:nvPr>
        </p:nvSpPr>
        <p:spPr>
          <a:xfrm>
            <a:off x="904874" y="1727521"/>
            <a:ext cx="10267426" cy="5130479"/>
          </a:xfrm>
        </p:spPr>
        <p:txBody>
          <a:bodyPr>
            <a:normAutofit/>
          </a:bodyPr>
          <a:lstStyle/>
          <a:p>
            <a:r>
              <a:rPr lang="en-US" dirty="0"/>
              <a:t>Current Budget Estimate is dated 5/20/2025</a:t>
            </a:r>
          </a:p>
          <a:p>
            <a:r>
              <a:rPr lang="en-US" dirty="0"/>
              <a:t>Personnel expenses increased to reflect a COLA of 2.0 percent</a:t>
            </a:r>
          </a:p>
          <a:p>
            <a:pPr lvl="1"/>
            <a:r>
              <a:rPr lang="en-US" dirty="0"/>
              <a:t>Under the direction of the Department of Administration &amp; Finance (Tracey &amp; Kris) the Departments absorbed the change in their budgets</a:t>
            </a:r>
          </a:p>
          <a:p>
            <a:pPr lvl="1"/>
            <a:r>
              <a:rPr lang="en-US" dirty="0"/>
              <a:t>‘Total Expenditure’ did not grow (it slightly decreased from 4/22) </a:t>
            </a:r>
          </a:p>
          <a:p>
            <a:r>
              <a:rPr lang="en-US" dirty="0"/>
              <a:t>Increased Property Tax revenue by 5% </a:t>
            </a:r>
          </a:p>
          <a:p>
            <a:pPr lvl="1"/>
            <a:r>
              <a:rPr lang="en-US" dirty="0"/>
              <a:t>See budget page 2 and specifically, the line for ACCT # 31100</a:t>
            </a:r>
          </a:p>
          <a:p>
            <a:pPr lvl="1"/>
            <a:r>
              <a:rPr lang="en-US" dirty="0"/>
              <a:t>Increased from $5,250,000 to $5,512,500</a:t>
            </a:r>
          </a:p>
          <a:p>
            <a:pPr lvl="1"/>
            <a:r>
              <a:rPr lang="en-US" dirty="0"/>
              <a:t>This will require a 5% property tax increase when the tax rate is established later this year</a:t>
            </a:r>
          </a:p>
        </p:txBody>
      </p:sp>
    </p:spTree>
    <p:extLst>
      <p:ext uri="{BB962C8B-B14F-4D97-AF65-F5344CB8AC3E}">
        <p14:creationId xmlns:p14="http://schemas.microsoft.com/office/powerpoint/2010/main" val="88463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C64BB1-E5BC-A92B-6264-40A582AB2896}"/>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ABB01BC3-1D55-4801-CF9F-60E4803B6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C615AA82-7562-E077-CE3E-49E9C3E3D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1">
            <a:extLst>
              <a:ext uri="{FF2B5EF4-FFF2-40B4-BE49-F238E27FC236}">
                <a16:creationId xmlns:a16="http://schemas.microsoft.com/office/drawing/2014/main" id="{49573E65-E840-DDA5-5909-D18AA35A2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3">
            <a:extLst>
              <a:ext uri="{FF2B5EF4-FFF2-40B4-BE49-F238E27FC236}">
                <a16:creationId xmlns:a16="http://schemas.microsoft.com/office/drawing/2014/main" id="{5406AA11-205B-AE62-A19B-420B0692E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15">
            <a:extLst>
              <a:ext uri="{FF2B5EF4-FFF2-40B4-BE49-F238E27FC236}">
                <a16:creationId xmlns:a16="http://schemas.microsoft.com/office/drawing/2014/main" id="{90E76801-3AF9-AF45-CCC9-D5876E94A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7D94357A-728D-2607-590A-021523E89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29D3DF-3734-FC8D-8BA0-4CA091AEA8D7}"/>
              </a:ext>
            </a:extLst>
          </p:cNvPr>
          <p:cNvSpPr>
            <a:spLocks noGrp="1"/>
          </p:cNvSpPr>
          <p:nvPr>
            <p:ph type="title"/>
          </p:nvPr>
        </p:nvSpPr>
        <p:spPr>
          <a:xfrm>
            <a:off x="826396" y="553965"/>
            <a:ext cx="4230100" cy="3387497"/>
          </a:xfrm>
        </p:spPr>
        <p:txBody>
          <a:bodyPr anchor="b">
            <a:normAutofit/>
          </a:bodyPr>
          <a:lstStyle/>
          <a:p>
            <a:pPr algn="r"/>
            <a:r>
              <a:rPr lang="en-US" sz="4000" b="1" dirty="0">
                <a:solidFill>
                  <a:schemeClr val="accent1">
                    <a:lumMod val="60000"/>
                    <a:lumOff val="40000"/>
                  </a:schemeClr>
                </a:solidFill>
              </a:rPr>
              <a:t>Significant Features of the FY26 Budget </a:t>
            </a:r>
            <a:endParaRPr lang="en-US" sz="4000" b="1" dirty="0">
              <a:solidFill>
                <a:schemeClr val="accent2">
                  <a:lumMod val="75000"/>
                </a:schemeClr>
              </a:solidFill>
            </a:endParaRPr>
          </a:p>
        </p:txBody>
      </p:sp>
      <p:sp>
        <p:nvSpPr>
          <p:cNvPr id="29" name="Content Placeholder 2">
            <a:extLst>
              <a:ext uri="{FF2B5EF4-FFF2-40B4-BE49-F238E27FC236}">
                <a16:creationId xmlns:a16="http://schemas.microsoft.com/office/drawing/2014/main" id="{DE247A5C-CC09-8081-7514-96D1F8549959}"/>
              </a:ext>
            </a:extLst>
          </p:cNvPr>
          <p:cNvSpPr>
            <a:spLocks noGrp="1"/>
          </p:cNvSpPr>
          <p:nvPr>
            <p:ph idx="1"/>
          </p:nvPr>
        </p:nvSpPr>
        <p:spPr>
          <a:xfrm>
            <a:off x="6096000" y="457199"/>
            <a:ext cx="5668207" cy="5899151"/>
          </a:xfrm>
        </p:spPr>
        <p:txBody>
          <a:bodyPr anchor="ctr">
            <a:normAutofit/>
          </a:bodyPr>
          <a:lstStyle/>
          <a:p>
            <a:pPr>
              <a:buFont typeface="Wingdings" panose="05000000000000000000" pitchFamily="2" charset="2"/>
              <a:buChar char="Ø"/>
            </a:pPr>
            <a:r>
              <a:rPr lang="en-US" sz="3200" dirty="0">
                <a:solidFill>
                  <a:srgbClr val="002060"/>
                </a:solidFill>
              </a:rPr>
              <a:t>Staffing</a:t>
            </a:r>
          </a:p>
          <a:p>
            <a:pPr>
              <a:buFont typeface="Wingdings" panose="05000000000000000000" pitchFamily="2" charset="2"/>
              <a:buChar char="Ø"/>
            </a:pPr>
            <a:r>
              <a:rPr lang="en-US" sz="3200" dirty="0">
                <a:solidFill>
                  <a:srgbClr val="002060"/>
                </a:solidFill>
              </a:rPr>
              <a:t>Services</a:t>
            </a:r>
          </a:p>
          <a:p>
            <a:pPr>
              <a:buFont typeface="Wingdings" panose="05000000000000000000" pitchFamily="2" charset="2"/>
              <a:buChar char="Ø"/>
            </a:pPr>
            <a:r>
              <a:rPr lang="en-US" sz="3200" dirty="0">
                <a:solidFill>
                  <a:srgbClr val="002060"/>
                </a:solidFill>
              </a:rPr>
              <a:t>Borrowing</a:t>
            </a:r>
          </a:p>
          <a:p>
            <a:pPr>
              <a:buFont typeface="Wingdings" panose="05000000000000000000" pitchFamily="2" charset="2"/>
              <a:buChar char="Ø"/>
            </a:pPr>
            <a:r>
              <a:rPr lang="en-US" sz="3200" dirty="0">
                <a:solidFill>
                  <a:srgbClr val="002060"/>
                </a:solidFill>
              </a:rPr>
              <a:t>Excellence</a:t>
            </a:r>
            <a:endParaRPr lang="en-US" sz="2000" dirty="0">
              <a:solidFill>
                <a:srgbClr val="002060"/>
              </a:solidFill>
            </a:endParaRPr>
          </a:p>
        </p:txBody>
      </p:sp>
    </p:spTree>
    <p:extLst>
      <p:ext uri="{BB962C8B-B14F-4D97-AF65-F5344CB8AC3E}">
        <p14:creationId xmlns:p14="http://schemas.microsoft.com/office/powerpoint/2010/main" val="36575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C64BB1-E5BC-A92B-6264-40A582AB2896}"/>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ABB01BC3-1D55-4801-CF9F-60E4803B6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C615AA82-7562-E077-CE3E-49E9C3E3D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1">
            <a:extLst>
              <a:ext uri="{FF2B5EF4-FFF2-40B4-BE49-F238E27FC236}">
                <a16:creationId xmlns:a16="http://schemas.microsoft.com/office/drawing/2014/main" id="{49573E65-E840-DDA5-5909-D18AA35A2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3">
            <a:extLst>
              <a:ext uri="{FF2B5EF4-FFF2-40B4-BE49-F238E27FC236}">
                <a16:creationId xmlns:a16="http://schemas.microsoft.com/office/drawing/2014/main" id="{5406AA11-205B-AE62-A19B-420B0692E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15">
            <a:extLst>
              <a:ext uri="{FF2B5EF4-FFF2-40B4-BE49-F238E27FC236}">
                <a16:creationId xmlns:a16="http://schemas.microsoft.com/office/drawing/2014/main" id="{90E76801-3AF9-AF45-CCC9-D5876E94A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7D94357A-728D-2607-590A-021523E89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29D3DF-3734-FC8D-8BA0-4CA091AEA8D7}"/>
              </a:ext>
            </a:extLst>
          </p:cNvPr>
          <p:cNvSpPr>
            <a:spLocks noGrp="1"/>
          </p:cNvSpPr>
          <p:nvPr>
            <p:ph type="title"/>
          </p:nvPr>
        </p:nvSpPr>
        <p:spPr>
          <a:xfrm>
            <a:off x="826396" y="586855"/>
            <a:ext cx="4230100" cy="3387497"/>
          </a:xfrm>
        </p:spPr>
        <p:txBody>
          <a:bodyPr anchor="b">
            <a:normAutofit/>
          </a:bodyPr>
          <a:lstStyle/>
          <a:p>
            <a:pPr algn="r"/>
            <a:r>
              <a:rPr lang="en-US" sz="4000" b="1" dirty="0">
                <a:solidFill>
                  <a:schemeClr val="accent1">
                    <a:lumMod val="60000"/>
                    <a:lumOff val="40000"/>
                  </a:schemeClr>
                </a:solidFill>
              </a:rPr>
              <a:t>Significant Budget Features for FY26:</a:t>
            </a:r>
            <a:br>
              <a:rPr lang="en-US" sz="4000" b="1" dirty="0">
                <a:solidFill>
                  <a:schemeClr val="accent1">
                    <a:lumMod val="60000"/>
                    <a:lumOff val="40000"/>
                  </a:schemeClr>
                </a:solidFill>
              </a:rPr>
            </a:br>
            <a:br>
              <a:rPr lang="en-US" sz="4000" dirty="0">
                <a:solidFill>
                  <a:srgbClr val="FFFFFF"/>
                </a:solidFill>
              </a:rPr>
            </a:br>
            <a:r>
              <a:rPr lang="en-US" sz="4000" b="1" dirty="0">
                <a:solidFill>
                  <a:schemeClr val="accent2">
                    <a:lumMod val="75000"/>
                  </a:schemeClr>
                </a:solidFill>
              </a:rPr>
              <a:t>Staffing</a:t>
            </a:r>
          </a:p>
        </p:txBody>
      </p:sp>
      <p:sp>
        <p:nvSpPr>
          <p:cNvPr id="29" name="Content Placeholder 2">
            <a:extLst>
              <a:ext uri="{FF2B5EF4-FFF2-40B4-BE49-F238E27FC236}">
                <a16:creationId xmlns:a16="http://schemas.microsoft.com/office/drawing/2014/main" id="{DE247A5C-CC09-8081-7514-96D1F8549959}"/>
              </a:ext>
            </a:extLst>
          </p:cNvPr>
          <p:cNvSpPr>
            <a:spLocks noGrp="1"/>
          </p:cNvSpPr>
          <p:nvPr>
            <p:ph idx="1"/>
          </p:nvPr>
        </p:nvSpPr>
        <p:spPr>
          <a:xfrm>
            <a:off x="6096000" y="457199"/>
            <a:ext cx="5668207" cy="5899151"/>
          </a:xfrm>
        </p:spPr>
        <p:txBody>
          <a:bodyPr anchor="ctr">
            <a:normAutofit lnSpcReduction="10000"/>
          </a:bodyPr>
          <a:lstStyle/>
          <a:p>
            <a:pPr>
              <a:buFont typeface="Wingdings" panose="05000000000000000000" pitchFamily="2" charset="2"/>
              <a:buChar char="Ø"/>
            </a:pPr>
            <a:r>
              <a:rPr lang="en-US" sz="2000" dirty="0">
                <a:solidFill>
                  <a:srgbClr val="002060"/>
                </a:solidFill>
              </a:rPr>
              <a:t>Make </a:t>
            </a:r>
            <a:r>
              <a:rPr lang="en-US" sz="2000" b="1" dirty="0">
                <a:solidFill>
                  <a:schemeClr val="accent2">
                    <a:lumMod val="75000"/>
                  </a:schemeClr>
                </a:solidFill>
              </a:rPr>
              <a:t>modest and targeted staff investments </a:t>
            </a:r>
            <a:r>
              <a:rPr lang="en-US" sz="2000" dirty="0">
                <a:solidFill>
                  <a:srgbClr val="002060"/>
                </a:solidFill>
              </a:rPr>
              <a:t>in </a:t>
            </a:r>
            <a:r>
              <a:rPr lang="en-US" sz="2000" b="1" dirty="0">
                <a:solidFill>
                  <a:srgbClr val="002060"/>
                </a:solidFill>
              </a:rPr>
              <a:t>four specific instances </a:t>
            </a:r>
            <a:r>
              <a:rPr lang="en-US" sz="2000" dirty="0">
                <a:solidFill>
                  <a:srgbClr val="002060"/>
                </a:solidFill>
              </a:rPr>
              <a:t>to build staff capacity where it is most needed; specifically: </a:t>
            </a:r>
          </a:p>
          <a:p>
            <a:pPr>
              <a:buFont typeface="Wingdings" panose="05000000000000000000" pitchFamily="2" charset="2"/>
              <a:buChar char="Ø"/>
            </a:pPr>
            <a:r>
              <a:rPr lang="en-US" sz="2000" dirty="0">
                <a:solidFill>
                  <a:srgbClr val="002060"/>
                </a:solidFill>
              </a:rPr>
              <a:t>As planned, with the expiration of the violent crime incentive fund grant (‘VCIF grant’) in the current year (FY25), the proposed budget funds and makes permanent this </a:t>
            </a:r>
            <a:r>
              <a:rPr lang="en-US" sz="2000" b="1" dirty="0">
                <a:solidFill>
                  <a:srgbClr val="002060"/>
                </a:solidFill>
              </a:rPr>
              <a:t>detective position, our 26th sworn officer</a:t>
            </a:r>
            <a:r>
              <a:rPr lang="en-US" sz="2000" dirty="0">
                <a:solidFill>
                  <a:srgbClr val="002060"/>
                </a:solidFill>
              </a:rPr>
              <a:t>, at a cost of approximately $75,000; </a:t>
            </a:r>
          </a:p>
          <a:p>
            <a:pPr>
              <a:buFont typeface="Wingdings" panose="05000000000000000000" pitchFamily="2" charset="2"/>
              <a:buChar char="Ø"/>
            </a:pPr>
            <a:r>
              <a:rPr lang="en-US" sz="2000" b="1" dirty="0">
                <a:solidFill>
                  <a:srgbClr val="002060"/>
                </a:solidFill>
              </a:rPr>
              <a:t>Reclassify two existing administrative staff </a:t>
            </a:r>
            <a:r>
              <a:rPr lang="en-US" sz="2000" dirty="0">
                <a:solidFill>
                  <a:srgbClr val="002060"/>
                </a:solidFill>
              </a:rPr>
              <a:t>to the appropriate classification:</a:t>
            </a:r>
          </a:p>
          <a:p>
            <a:pPr lvl="1">
              <a:buFont typeface="Wingdings" panose="05000000000000000000" pitchFamily="2" charset="2"/>
              <a:buChar char="Ø"/>
            </a:pPr>
            <a:r>
              <a:rPr lang="en-US" sz="1600" dirty="0">
                <a:solidFill>
                  <a:srgbClr val="002060"/>
                </a:solidFill>
              </a:rPr>
              <a:t>Office Manager in Community Development at a cost of $2,246, and </a:t>
            </a:r>
          </a:p>
          <a:p>
            <a:pPr lvl="1">
              <a:buFont typeface="Wingdings" panose="05000000000000000000" pitchFamily="2" charset="2"/>
              <a:buChar char="Ø"/>
            </a:pPr>
            <a:r>
              <a:rPr lang="en-US" sz="1600" dirty="0">
                <a:solidFill>
                  <a:srgbClr val="002060"/>
                </a:solidFill>
              </a:rPr>
              <a:t>Executive Office Manager in the Police Department at a cost of $5,301; and</a:t>
            </a:r>
          </a:p>
          <a:p>
            <a:pPr>
              <a:buFont typeface="Wingdings" panose="05000000000000000000" pitchFamily="2" charset="2"/>
              <a:buChar char="Ø"/>
            </a:pPr>
            <a:r>
              <a:rPr lang="en-US" sz="2000" dirty="0">
                <a:solidFill>
                  <a:srgbClr val="002060"/>
                </a:solidFill>
              </a:rPr>
              <a:t>Converts the part-time </a:t>
            </a:r>
            <a:r>
              <a:rPr lang="en-US" sz="2000" b="1" dirty="0">
                <a:solidFill>
                  <a:srgbClr val="002060"/>
                </a:solidFill>
              </a:rPr>
              <a:t>Parks &amp; Recreation Program Assistant position to full time </a:t>
            </a:r>
            <a:r>
              <a:rPr lang="en-US" sz="2000" dirty="0">
                <a:solidFill>
                  <a:srgbClr val="002060"/>
                </a:solidFill>
              </a:rPr>
              <a:t>at a cost of approximately $18,500;</a:t>
            </a:r>
          </a:p>
          <a:p>
            <a:pPr>
              <a:buFont typeface="Wingdings" panose="05000000000000000000" pitchFamily="2" charset="2"/>
              <a:buChar char="Ø"/>
            </a:pPr>
            <a:r>
              <a:rPr lang="en-US" sz="2000" dirty="0">
                <a:solidFill>
                  <a:srgbClr val="002060"/>
                </a:solidFill>
              </a:rPr>
              <a:t>All </a:t>
            </a:r>
            <a:r>
              <a:rPr lang="en-US" sz="2000" b="1" dirty="0">
                <a:solidFill>
                  <a:srgbClr val="002060"/>
                </a:solidFill>
              </a:rPr>
              <a:t>staff pay </a:t>
            </a:r>
            <a:r>
              <a:rPr lang="en-US" sz="2000" dirty="0">
                <a:solidFill>
                  <a:srgbClr val="002060"/>
                </a:solidFill>
              </a:rPr>
              <a:t>is in the budget packet and on the webpage ‘</a:t>
            </a:r>
            <a:r>
              <a:rPr lang="en-US" sz="2000" dirty="0">
                <a:solidFill>
                  <a:srgbClr val="002060"/>
                </a:solidFill>
                <a:hlinkClick r:id="rId2"/>
              </a:rPr>
              <a:t>FY26 Proposed Jobs by Grade</a:t>
            </a:r>
            <a:r>
              <a:rPr lang="en-US" sz="2000" dirty="0">
                <a:solidFill>
                  <a:srgbClr val="002060"/>
                </a:solidFill>
              </a:rPr>
              <a:t>’</a:t>
            </a:r>
          </a:p>
        </p:txBody>
      </p:sp>
    </p:spTree>
    <p:extLst>
      <p:ext uri="{BB962C8B-B14F-4D97-AF65-F5344CB8AC3E}">
        <p14:creationId xmlns:p14="http://schemas.microsoft.com/office/powerpoint/2010/main" val="70617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DC8FC6-BA77-53D2-6286-B6B447E18DCD}"/>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56B693BB-BA97-9F9D-F2B1-2D8B00790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C7A08507-EC2C-363D-3638-6E6AA319D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1">
            <a:extLst>
              <a:ext uri="{FF2B5EF4-FFF2-40B4-BE49-F238E27FC236}">
                <a16:creationId xmlns:a16="http://schemas.microsoft.com/office/drawing/2014/main" id="{911B98FE-32DE-811B-637F-8D0900F63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3">
            <a:extLst>
              <a:ext uri="{FF2B5EF4-FFF2-40B4-BE49-F238E27FC236}">
                <a16:creationId xmlns:a16="http://schemas.microsoft.com/office/drawing/2014/main" id="{48F44140-E0E7-C2B8-C4DC-D96CFD674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15">
            <a:extLst>
              <a:ext uri="{FF2B5EF4-FFF2-40B4-BE49-F238E27FC236}">
                <a16:creationId xmlns:a16="http://schemas.microsoft.com/office/drawing/2014/main" id="{11D09B09-B68F-E2AB-4E06-63B4229BA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6E777DA-CA24-037D-BB09-CCF820EC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8296E9-C2BE-C18A-BBEA-53FFD92DFF9E}"/>
              </a:ext>
            </a:extLst>
          </p:cNvPr>
          <p:cNvSpPr>
            <a:spLocks noGrp="1"/>
          </p:cNvSpPr>
          <p:nvPr>
            <p:ph type="title"/>
          </p:nvPr>
        </p:nvSpPr>
        <p:spPr>
          <a:xfrm>
            <a:off x="826396" y="586855"/>
            <a:ext cx="4230100" cy="3387497"/>
          </a:xfrm>
        </p:spPr>
        <p:txBody>
          <a:bodyPr anchor="b">
            <a:normAutofit/>
          </a:bodyPr>
          <a:lstStyle/>
          <a:p>
            <a:pPr algn="r"/>
            <a:r>
              <a:rPr lang="en-US" sz="4000" b="1" dirty="0">
                <a:solidFill>
                  <a:schemeClr val="accent1">
                    <a:lumMod val="60000"/>
                    <a:lumOff val="40000"/>
                  </a:schemeClr>
                </a:solidFill>
              </a:rPr>
              <a:t>Significant Budget Features for FY26:</a:t>
            </a:r>
            <a:br>
              <a:rPr lang="en-US" sz="4000" b="1" dirty="0">
                <a:solidFill>
                  <a:schemeClr val="accent1">
                    <a:lumMod val="60000"/>
                    <a:lumOff val="40000"/>
                  </a:schemeClr>
                </a:solidFill>
              </a:rPr>
            </a:br>
            <a:br>
              <a:rPr lang="en-US" sz="4000" dirty="0">
                <a:solidFill>
                  <a:srgbClr val="FFFFFF"/>
                </a:solidFill>
              </a:rPr>
            </a:br>
            <a:r>
              <a:rPr lang="en-US" sz="4000" b="1" dirty="0">
                <a:solidFill>
                  <a:schemeClr val="accent2">
                    <a:lumMod val="75000"/>
                  </a:schemeClr>
                </a:solidFill>
              </a:rPr>
              <a:t>Services</a:t>
            </a:r>
          </a:p>
        </p:txBody>
      </p:sp>
      <p:sp>
        <p:nvSpPr>
          <p:cNvPr id="29" name="Content Placeholder 2">
            <a:extLst>
              <a:ext uri="{FF2B5EF4-FFF2-40B4-BE49-F238E27FC236}">
                <a16:creationId xmlns:a16="http://schemas.microsoft.com/office/drawing/2014/main" id="{519A7960-0389-37B8-84DB-9B598E3E6093}"/>
              </a:ext>
            </a:extLst>
          </p:cNvPr>
          <p:cNvSpPr>
            <a:spLocks noGrp="1"/>
          </p:cNvSpPr>
          <p:nvPr>
            <p:ph idx="1"/>
          </p:nvPr>
        </p:nvSpPr>
        <p:spPr>
          <a:xfrm>
            <a:off x="5978808" y="163286"/>
            <a:ext cx="5785399" cy="6629400"/>
          </a:xfrm>
        </p:spPr>
        <p:txBody>
          <a:bodyPr anchor="ctr">
            <a:normAutofit fontScale="85000" lnSpcReduction="20000"/>
          </a:bodyPr>
          <a:lstStyle/>
          <a:p>
            <a:pPr>
              <a:buFont typeface="Wingdings" panose="05000000000000000000" pitchFamily="2" charset="2"/>
              <a:buChar char="Ø"/>
            </a:pPr>
            <a:r>
              <a:rPr lang="en-US" sz="2000" b="1" dirty="0">
                <a:solidFill>
                  <a:schemeClr val="accent2">
                    <a:lumMod val="75000"/>
                  </a:schemeClr>
                </a:solidFill>
              </a:rPr>
              <a:t>TAX RELIEF</a:t>
            </a:r>
            <a:r>
              <a:rPr lang="en-US" sz="2000" dirty="0">
                <a:solidFill>
                  <a:srgbClr val="002060"/>
                </a:solidFill>
              </a:rPr>
              <a:t>: 100% match to the county’s portion of tax relief for approximately 138 Red Bank residents currently in the tax relief program</a:t>
            </a:r>
          </a:p>
          <a:p>
            <a:pPr lvl="1">
              <a:buFont typeface="Wingdings" panose="05000000000000000000" pitchFamily="2" charset="2"/>
              <a:buChar char="Ø"/>
            </a:pPr>
            <a:r>
              <a:rPr lang="en-US" sz="1600" dirty="0">
                <a:solidFill>
                  <a:srgbClr val="002060"/>
                </a:solidFill>
              </a:rPr>
              <a:t>$11,290.80 for qualified taxpayers over 65 (approximately 116)</a:t>
            </a:r>
          </a:p>
          <a:p>
            <a:pPr lvl="1">
              <a:buFont typeface="Wingdings" panose="05000000000000000000" pitchFamily="2" charset="2"/>
              <a:buChar char="Ø"/>
            </a:pPr>
            <a:r>
              <a:rPr lang="en-US" sz="1600" dirty="0">
                <a:solidFill>
                  <a:srgbClr val="002060"/>
                </a:solidFill>
              </a:rPr>
              <a:t>$14,427.84 for all 100% disabled Veterans (approximately 22)</a:t>
            </a:r>
          </a:p>
          <a:p>
            <a:pPr lvl="1">
              <a:buFont typeface="Wingdings" panose="05000000000000000000" pitchFamily="2" charset="2"/>
              <a:buChar char="Ø"/>
            </a:pPr>
            <a:r>
              <a:rPr lang="en-US" sz="1600" dirty="0">
                <a:solidFill>
                  <a:srgbClr val="002060"/>
                </a:solidFill>
              </a:rPr>
              <a:t>Altogether the total budget estimate for Red Bank’s tax relief match is approximately $25,718.64 (not an ‘expense’ but foregone revenue)</a:t>
            </a:r>
          </a:p>
          <a:p>
            <a:pPr lvl="1">
              <a:buFont typeface="Wingdings" panose="05000000000000000000" pitchFamily="2" charset="2"/>
              <a:buChar char="Ø"/>
            </a:pPr>
            <a:r>
              <a:rPr lang="en-US" sz="1600" dirty="0">
                <a:solidFill>
                  <a:srgbClr val="002060"/>
                </a:solidFill>
              </a:rPr>
              <a:t>This Tax Relief program is strongly endorsed by the Hamilton County Trustee and is universally viewed as a very effective means to help qualified Red Bank residents stay in their home who would otherwise struggle to make property tax payments and are at risk of losing their home  </a:t>
            </a:r>
          </a:p>
          <a:p>
            <a:pPr>
              <a:buFont typeface="Wingdings" panose="05000000000000000000" pitchFamily="2" charset="2"/>
              <a:buChar char="Ø"/>
            </a:pPr>
            <a:r>
              <a:rPr lang="en-US" sz="2000" b="1" dirty="0">
                <a:solidFill>
                  <a:schemeClr val="accent2">
                    <a:lumMod val="75000"/>
                  </a:schemeClr>
                </a:solidFill>
              </a:rPr>
              <a:t>CARE-A-VAN</a:t>
            </a:r>
            <a:r>
              <a:rPr lang="en-US" sz="2000" dirty="0">
                <a:solidFill>
                  <a:srgbClr val="002060"/>
                </a:solidFill>
              </a:rPr>
              <a:t>: sustains CARTA paratransit services in FY26 by budgeting $30,000 to reflect the actual ‘post-5310 grant’ per-trip subsidy required of the City.  Budgeted amounts are up $14,400 from last year’s budgeted amount of $15,600 which was a capped exposure mutually agreed upon with CARTA.  You may recall paratransit in Red Bank serves qualified residents who are most often using the service for medical appointments which is frequently dialysis</a:t>
            </a:r>
          </a:p>
          <a:p>
            <a:pPr>
              <a:buFont typeface="Wingdings" panose="05000000000000000000" pitchFamily="2" charset="2"/>
              <a:buChar char="Ø"/>
            </a:pPr>
            <a:r>
              <a:rPr lang="en-US" sz="2000" b="1" dirty="0">
                <a:solidFill>
                  <a:schemeClr val="accent2">
                    <a:lumMod val="75000"/>
                  </a:schemeClr>
                </a:solidFill>
              </a:rPr>
              <a:t>DATA DRIVEN</a:t>
            </a:r>
            <a:r>
              <a:rPr lang="en-US" sz="2000" dirty="0">
                <a:solidFill>
                  <a:srgbClr val="002060"/>
                </a:solidFill>
              </a:rPr>
              <a:t>: budgets $15,000 for On-call Data Analyst Services.  The city will develop a data strategy to enhance our data maturity by recognizing and utilizing available metadata to provide insights and make informed decisions.  Identify data sources, provide analyses and discern take-aways such as needs and trends, and ultimately create data visualization to promote understanding and informed decision making.  Initial uses will be for analysis of property tax rates, help build a capital improvement plan, accurately project revenue growth as the city develops, and more use cases</a:t>
            </a:r>
          </a:p>
        </p:txBody>
      </p:sp>
    </p:spTree>
    <p:extLst>
      <p:ext uri="{BB962C8B-B14F-4D97-AF65-F5344CB8AC3E}">
        <p14:creationId xmlns:p14="http://schemas.microsoft.com/office/powerpoint/2010/main" val="382082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A7B800-52B5-0676-ED45-DB7E1FEF0C37}"/>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BCB7120F-5283-A9D4-CA4F-F14449C49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1433C8D0-F1D1-0EAC-9672-941E6611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1">
            <a:extLst>
              <a:ext uri="{FF2B5EF4-FFF2-40B4-BE49-F238E27FC236}">
                <a16:creationId xmlns:a16="http://schemas.microsoft.com/office/drawing/2014/main" id="{7FFB204D-4414-C747-505D-2F17D08E0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3">
            <a:extLst>
              <a:ext uri="{FF2B5EF4-FFF2-40B4-BE49-F238E27FC236}">
                <a16:creationId xmlns:a16="http://schemas.microsoft.com/office/drawing/2014/main" id="{9430A05B-C44C-8799-091F-5532202A5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15">
            <a:extLst>
              <a:ext uri="{FF2B5EF4-FFF2-40B4-BE49-F238E27FC236}">
                <a16:creationId xmlns:a16="http://schemas.microsoft.com/office/drawing/2014/main" id="{5D0A9EB5-853E-3DCA-E650-53A31E949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0921E56-E9CE-0572-EDF6-B9D3DC4F8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90B51A-BEBA-1263-76AF-CA218A9817A0}"/>
              </a:ext>
            </a:extLst>
          </p:cNvPr>
          <p:cNvSpPr>
            <a:spLocks noGrp="1"/>
          </p:cNvSpPr>
          <p:nvPr>
            <p:ph type="title"/>
          </p:nvPr>
        </p:nvSpPr>
        <p:spPr>
          <a:xfrm>
            <a:off x="826396" y="586855"/>
            <a:ext cx="4230100" cy="3387497"/>
          </a:xfrm>
        </p:spPr>
        <p:txBody>
          <a:bodyPr anchor="b">
            <a:normAutofit/>
          </a:bodyPr>
          <a:lstStyle/>
          <a:p>
            <a:pPr algn="r"/>
            <a:r>
              <a:rPr lang="en-US" sz="4000" b="1" dirty="0">
                <a:solidFill>
                  <a:schemeClr val="accent1">
                    <a:lumMod val="60000"/>
                    <a:lumOff val="40000"/>
                  </a:schemeClr>
                </a:solidFill>
              </a:rPr>
              <a:t>Significant Budget Features for FY26:</a:t>
            </a:r>
            <a:br>
              <a:rPr lang="en-US" sz="4000" b="1" dirty="0">
                <a:solidFill>
                  <a:schemeClr val="accent1">
                    <a:lumMod val="60000"/>
                    <a:lumOff val="40000"/>
                  </a:schemeClr>
                </a:solidFill>
              </a:rPr>
            </a:br>
            <a:br>
              <a:rPr lang="en-US" sz="4000" dirty="0">
                <a:solidFill>
                  <a:srgbClr val="FFFFFF"/>
                </a:solidFill>
              </a:rPr>
            </a:br>
            <a:r>
              <a:rPr lang="en-US" sz="4000" b="1" dirty="0">
                <a:solidFill>
                  <a:schemeClr val="accent2">
                    <a:lumMod val="75000"/>
                  </a:schemeClr>
                </a:solidFill>
              </a:rPr>
              <a:t>Borrowing</a:t>
            </a:r>
          </a:p>
        </p:txBody>
      </p:sp>
      <p:sp>
        <p:nvSpPr>
          <p:cNvPr id="29" name="Content Placeholder 2">
            <a:extLst>
              <a:ext uri="{FF2B5EF4-FFF2-40B4-BE49-F238E27FC236}">
                <a16:creationId xmlns:a16="http://schemas.microsoft.com/office/drawing/2014/main" id="{E85A786F-7A5D-58AD-630C-0140F52D8806}"/>
              </a:ext>
            </a:extLst>
          </p:cNvPr>
          <p:cNvSpPr>
            <a:spLocks noGrp="1"/>
          </p:cNvSpPr>
          <p:nvPr>
            <p:ph idx="1"/>
          </p:nvPr>
        </p:nvSpPr>
        <p:spPr>
          <a:xfrm>
            <a:off x="5978808" y="163286"/>
            <a:ext cx="5785399" cy="6629400"/>
          </a:xfrm>
        </p:spPr>
        <p:txBody>
          <a:bodyPr anchor="ctr">
            <a:normAutofit/>
          </a:bodyPr>
          <a:lstStyle/>
          <a:p>
            <a:pPr>
              <a:buFont typeface="Wingdings" panose="05000000000000000000" pitchFamily="2" charset="2"/>
              <a:buChar char="Ø"/>
            </a:pPr>
            <a:r>
              <a:rPr lang="en-US" sz="2000" dirty="0"/>
              <a:t>Included in the budget estimate is the </a:t>
            </a:r>
            <a:r>
              <a:rPr lang="en-US" sz="2000" b="1" dirty="0">
                <a:solidFill>
                  <a:schemeClr val="accent2">
                    <a:lumMod val="75000"/>
                  </a:schemeClr>
                </a:solidFill>
              </a:rPr>
              <a:t>use of debt by the Public Works department</a:t>
            </a:r>
            <a:r>
              <a:rPr lang="en-US" sz="2000" dirty="0"/>
              <a:t> for the following three applications </a:t>
            </a:r>
            <a:r>
              <a:rPr lang="en-US" sz="2000" b="1" dirty="0"/>
              <a:t>allocated across the appropriate three funds: </a:t>
            </a:r>
          </a:p>
          <a:p>
            <a:pPr>
              <a:buFont typeface="Wingdings" panose="05000000000000000000" pitchFamily="2" charset="2"/>
              <a:buChar char="Ø"/>
            </a:pPr>
            <a:r>
              <a:rPr lang="en-US" sz="2000" dirty="0"/>
              <a:t>$230,000 General Fund loan for a </a:t>
            </a:r>
            <a:r>
              <a:rPr lang="en-US" sz="2000" b="1" dirty="0">
                <a:solidFill>
                  <a:schemeClr val="accent2">
                    <a:lumMod val="75000"/>
                  </a:schemeClr>
                </a:solidFill>
              </a:rPr>
              <a:t>pickup and tractor</a:t>
            </a:r>
            <a:r>
              <a:rPr lang="en-US" sz="2000" dirty="0"/>
              <a:t> in Streets Division,</a:t>
            </a:r>
          </a:p>
          <a:p>
            <a:pPr>
              <a:buFont typeface="Wingdings" panose="05000000000000000000" pitchFamily="2" charset="2"/>
              <a:buChar char="Ø"/>
            </a:pPr>
            <a:r>
              <a:rPr lang="en-US" sz="2000" dirty="0"/>
              <a:t>$110,000 for </a:t>
            </a:r>
            <a:r>
              <a:rPr lang="en-US" sz="2000" b="1" dirty="0">
                <a:solidFill>
                  <a:schemeClr val="accent2">
                    <a:lumMod val="75000"/>
                  </a:schemeClr>
                </a:solidFill>
              </a:rPr>
              <a:t>two pickups </a:t>
            </a:r>
            <a:r>
              <a:rPr lang="en-US" sz="2000" dirty="0"/>
              <a:t>in Solid Waste Division, and</a:t>
            </a:r>
          </a:p>
          <a:p>
            <a:pPr>
              <a:buFont typeface="Wingdings" panose="05000000000000000000" pitchFamily="2" charset="2"/>
              <a:buChar char="Ø"/>
            </a:pPr>
            <a:r>
              <a:rPr lang="en-US" sz="2000" dirty="0"/>
              <a:t>$900,000 for a </a:t>
            </a:r>
            <a:r>
              <a:rPr lang="en-US" sz="2000" b="1" dirty="0">
                <a:solidFill>
                  <a:schemeClr val="accent2">
                    <a:lumMod val="75000"/>
                  </a:schemeClr>
                </a:solidFill>
              </a:rPr>
              <a:t>dump truck </a:t>
            </a:r>
            <a:r>
              <a:rPr lang="en-US" sz="2000" dirty="0"/>
              <a:t>with salt spreader and snowplow attachments as well as a </a:t>
            </a:r>
            <a:r>
              <a:rPr lang="en-US" sz="2000" b="1" dirty="0">
                <a:solidFill>
                  <a:schemeClr val="accent2">
                    <a:lumMod val="75000"/>
                  </a:schemeClr>
                </a:solidFill>
              </a:rPr>
              <a:t>significant road paving effort</a:t>
            </a:r>
            <a:r>
              <a:rPr lang="en-US" sz="2000" dirty="0"/>
              <a:t> on our secondary roads in State Street Aid.</a:t>
            </a:r>
          </a:p>
        </p:txBody>
      </p:sp>
    </p:spTree>
    <p:extLst>
      <p:ext uri="{BB962C8B-B14F-4D97-AF65-F5344CB8AC3E}">
        <p14:creationId xmlns:p14="http://schemas.microsoft.com/office/powerpoint/2010/main" val="272441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611315-93A8-E470-C7EA-F4EADA7194A9}"/>
            </a:ext>
          </a:extLst>
        </p:cNvPr>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F0A46D5B-6BEC-C98B-41C7-FBC224A43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7BC49334-A2EE-DF13-218F-415C6A9B4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1">
            <a:extLst>
              <a:ext uri="{FF2B5EF4-FFF2-40B4-BE49-F238E27FC236}">
                <a16:creationId xmlns:a16="http://schemas.microsoft.com/office/drawing/2014/main" id="{CDD7F99F-42CD-27BE-D2B2-C9EBD51E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3">
            <a:extLst>
              <a:ext uri="{FF2B5EF4-FFF2-40B4-BE49-F238E27FC236}">
                <a16:creationId xmlns:a16="http://schemas.microsoft.com/office/drawing/2014/main" id="{BD48DDC4-B8F4-931C-2E7D-3B37803C5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15">
            <a:extLst>
              <a:ext uri="{FF2B5EF4-FFF2-40B4-BE49-F238E27FC236}">
                <a16:creationId xmlns:a16="http://schemas.microsoft.com/office/drawing/2014/main" id="{A41D7E5E-173E-E2F9-73D9-0D4B2881F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BD612A5E-4F2A-5835-9660-413FD2FB3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957B87-CF77-C757-0326-86565799F646}"/>
              </a:ext>
            </a:extLst>
          </p:cNvPr>
          <p:cNvSpPr>
            <a:spLocks noGrp="1"/>
          </p:cNvSpPr>
          <p:nvPr>
            <p:ph type="title"/>
          </p:nvPr>
        </p:nvSpPr>
        <p:spPr>
          <a:xfrm>
            <a:off x="826396" y="586855"/>
            <a:ext cx="4230100" cy="3387497"/>
          </a:xfrm>
        </p:spPr>
        <p:txBody>
          <a:bodyPr anchor="b">
            <a:normAutofit/>
          </a:bodyPr>
          <a:lstStyle/>
          <a:p>
            <a:pPr algn="r"/>
            <a:r>
              <a:rPr lang="en-US" sz="4000" b="1" dirty="0">
                <a:solidFill>
                  <a:schemeClr val="accent1">
                    <a:lumMod val="60000"/>
                    <a:lumOff val="40000"/>
                  </a:schemeClr>
                </a:solidFill>
              </a:rPr>
              <a:t>Significant Budget Features for FY26:</a:t>
            </a:r>
            <a:br>
              <a:rPr lang="en-US" sz="4000" b="1" dirty="0">
                <a:solidFill>
                  <a:schemeClr val="accent1">
                    <a:lumMod val="60000"/>
                    <a:lumOff val="40000"/>
                  </a:schemeClr>
                </a:solidFill>
              </a:rPr>
            </a:br>
            <a:br>
              <a:rPr lang="en-US" sz="4000" dirty="0">
                <a:solidFill>
                  <a:srgbClr val="FFFFFF"/>
                </a:solidFill>
              </a:rPr>
            </a:br>
            <a:r>
              <a:rPr lang="en-US" sz="4000" b="1" dirty="0">
                <a:solidFill>
                  <a:schemeClr val="accent2">
                    <a:lumMod val="75000"/>
                  </a:schemeClr>
                </a:solidFill>
              </a:rPr>
              <a:t>Excellence</a:t>
            </a:r>
          </a:p>
        </p:txBody>
      </p:sp>
      <p:sp>
        <p:nvSpPr>
          <p:cNvPr id="29" name="Content Placeholder 2">
            <a:extLst>
              <a:ext uri="{FF2B5EF4-FFF2-40B4-BE49-F238E27FC236}">
                <a16:creationId xmlns:a16="http://schemas.microsoft.com/office/drawing/2014/main" id="{3F58AB0A-9279-31A3-EBF1-0DE7EF57169F}"/>
              </a:ext>
            </a:extLst>
          </p:cNvPr>
          <p:cNvSpPr>
            <a:spLocks noGrp="1"/>
          </p:cNvSpPr>
          <p:nvPr>
            <p:ph idx="1"/>
          </p:nvPr>
        </p:nvSpPr>
        <p:spPr>
          <a:xfrm>
            <a:off x="5978808" y="163286"/>
            <a:ext cx="5785399" cy="6629400"/>
          </a:xfrm>
        </p:spPr>
        <p:txBody>
          <a:bodyPr anchor="ctr">
            <a:normAutofit/>
          </a:bodyPr>
          <a:lstStyle/>
          <a:p>
            <a:pPr>
              <a:buFont typeface="Wingdings" panose="05000000000000000000" pitchFamily="2" charset="2"/>
              <a:buChar char="Ø"/>
            </a:pPr>
            <a:r>
              <a:rPr lang="en-US" sz="2000" dirty="0"/>
              <a:t>COLA of 2.0 percent to keep pace with inflation, continue to attract and retain top talent, and maintain our competitive position in the market as an </a:t>
            </a:r>
            <a:r>
              <a:rPr lang="en-US" sz="2000" b="1" dirty="0">
                <a:solidFill>
                  <a:schemeClr val="accent2">
                    <a:lumMod val="75000"/>
                  </a:schemeClr>
                </a:solidFill>
              </a:rPr>
              <a:t>Employer of Choice</a:t>
            </a:r>
          </a:p>
          <a:p>
            <a:pPr>
              <a:buFont typeface="Wingdings" panose="05000000000000000000" pitchFamily="2" charset="2"/>
              <a:buChar char="Ø"/>
            </a:pPr>
            <a:r>
              <a:rPr lang="en-US" sz="2000" b="1" dirty="0">
                <a:solidFill>
                  <a:schemeClr val="accent2">
                    <a:lumMod val="75000"/>
                  </a:schemeClr>
                </a:solidFill>
              </a:rPr>
              <a:t>Costs/Expenses are well managed </a:t>
            </a:r>
            <a:r>
              <a:rPr lang="en-US" sz="2000" dirty="0"/>
              <a:t>(example: Insurance p. 6) which are down slightly from FY24</a:t>
            </a:r>
          </a:p>
          <a:p>
            <a:pPr>
              <a:buFont typeface="Wingdings" panose="05000000000000000000" pitchFamily="2" charset="2"/>
              <a:buChar char="Ø"/>
            </a:pPr>
            <a:r>
              <a:rPr lang="en-US" sz="2000" dirty="0"/>
              <a:t>Addresses all five </a:t>
            </a:r>
            <a:r>
              <a:rPr lang="en-US" sz="2000" b="1" dirty="0">
                <a:solidFill>
                  <a:schemeClr val="accent2">
                    <a:lumMod val="75000"/>
                  </a:schemeClr>
                </a:solidFill>
              </a:rPr>
              <a:t>Commission Goals </a:t>
            </a:r>
            <a:r>
              <a:rPr lang="en-US" sz="2000" dirty="0"/>
              <a:t>which, for the fourth consecutive year, largely fall to two departments: the Public Works Department and the Community Development Department</a:t>
            </a:r>
          </a:p>
          <a:p>
            <a:pPr>
              <a:buFont typeface="Wingdings" panose="05000000000000000000" pitchFamily="2" charset="2"/>
              <a:buChar char="Ø"/>
            </a:pPr>
            <a:r>
              <a:rPr lang="en-US" sz="2000" dirty="0"/>
              <a:t>Specifics regarding our plans to achieve those five goals are detailed in the Public Works’ and the Community Development’s </a:t>
            </a:r>
            <a:r>
              <a:rPr lang="en-US" sz="2000" b="1" dirty="0">
                <a:solidFill>
                  <a:schemeClr val="accent2">
                    <a:lumMod val="75000"/>
                  </a:schemeClr>
                </a:solidFill>
              </a:rPr>
              <a:t>department budget memos</a:t>
            </a:r>
          </a:p>
          <a:p>
            <a:pPr>
              <a:buFont typeface="Wingdings" panose="05000000000000000000" pitchFamily="2" charset="2"/>
              <a:buChar char="Ø"/>
            </a:pPr>
            <a:r>
              <a:rPr lang="en-US" sz="2000" dirty="0"/>
              <a:t>Sustains a level of </a:t>
            </a:r>
            <a:r>
              <a:rPr lang="en-US" sz="2000" b="1" cap="all" dirty="0">
                <a:solidFill>
                  <a:schemeClr val="accent2">
                    <a:lumMod val="75000"/>
                  </a:schemeClr>
                </a:solidFill>
              </a:rPr>
              <a:t>service delivery excellence </a:t>
            </a:r>
            <a:r>
              <a:rPr lang="en-US" sz="2000" dirty="0"/>
              <a:t>across all municipal services delivered through all six departments: Police, Fire, Court, Administration &amp; Finance, Public Works, and Community Development</a:t>
            </a:r>
          </a:p>
        </p:txBody>
      </p:sp>
    </p:spTree>
    <p:extLst>
      <p:ext uri="{BB962C8B-B14F-4D97-AF65-F5344CB8AC3E}">
        <p14:creationId xmlns:p14="http://schemas.microsoft.com/office/powerpoint/2010/main" val="2550494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437E4D-CBF4-D83F-538F-26E2E1F985E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275ADA-375F-9A92-7F94-8DFA4AB9B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5A95CDF-1175-C16D-6E46-6BCB2D628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D3A9FDE-DF65-CE78-4642-BF6776B19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70D38AC-96DC-F69B-9AB6-D7899269F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53FD416-1495-B356-6F76-680B2C7A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C1DF3F-0424-6487-A62F-D958B6771993}"/>
              </a:ext>
            </a:extLst>
          </p:cNvPr>
          <p:cNvSpPr>
            <a:spLocks noGrp="1"/>
          </p:cNvSpPr>
          <p:nvPr>
            <p:ph type="title"/>
          </p:nvPr>
        </p:nvSpPr>
        <p:spPr>
          <a:xfrm>
            <a:off x="1276349" y="294538"/>
            <a:ext cx="9895951" cy="1033669"/>
          </a:xfrm>
        </p:spPr>
        <p:txBody>
          <a:bodyPr>
            <a:normAutofit/>
          </a:bodyPr>
          <a:lstStyle/>
          <a:p>
            <a:r>
              <a:rPr lang="en-US" sz="4000" dirty="0">
                <a:solidFill>
                  <a:srgbClr val="FFFFFF"/>
                </a:solidFill>
              </a:rPr>
              <a:t>An eye on future budgets….</a:t>
            </a:r>
          </a:p>
        </p:txBody>
      </p:sp>
      <p:sp>
        <p:nvSpPr>
          <p:cNvPr id="9" name="Content Placeholder 2">
            <a:extLst>
              <a:ext uri="{FF2B5EF4-FFF2-40B4-BE49-F238E27FC236}">
                <a16:creationId xmlns:a16="http://schemas.microsoft.com/office/drawing/2014/main" id="{B05F3B4A-C29F-3D1D-564C-354A4EB6C8E3}"/>
              </a:ext>
            </a:extLst>
          </p:cNvPr>
          <p:cNvSpPr>
            <a:spLocks noGrp="1"/>
          </p:cNvSpPr>
          <p:nvPr>
            <p:ph idx="1"/>
          </p:nvPr>
        </p:nvSpPr>
        <p:spPr>
          <a:xfrm>
            <a:off x="904874" y="1727521"/>
            <a:ext cx="10267426" cy="5130479"/>
          </a:xfrm>
        </p:spPr>
        <p:txBody>
          <a:bodyPr>
            <a:normAutofit lnSpcReduction="10000"/>
          </a:bodyPr>
          <a:lstStyle/>
          <a:p>
            <a:r>
              <a:rPr lang="en-US" dirty="0"/>
              <a:t>Always…</a:t>
            </a:r>
          </a:p>
          <a:p>
            <a:pPr lvl="1"/>
            <a:r>
              <a:rPr lang="en-US" dirty="0"/>
              <a:t>Provide quality, timely, useful </a:t>
            </a:r>
            <a:r>
              <a:rPr lang="en-US" b="1" dirty="0"/>
              <a:t>budget information</a:t>
            </a:r>
            <a:r>
              <a:rPr lang="en-US" dirty="0"/>
              <a:t> to the Community throughout the budget process</a:t>
            </a:r>
          </a:p>
          <a:p>
            <a:pPr lvl="1"/>
            <a:r>
              <a:rPr lang="en-US" dirty="0"/>
              <a:t>Focus on the </a:t>
            </a:r>
            <a:r>
              <a:rPr lang="en-US" b="1" dirty="0"/>
              <a:t>Commission Goals </a:t>
            </a:r>
            <a:r>
              <a:rPr lang="en-US" dirty="0"/>
              <a:t>from the annual retreat (each February) </a:t>
            </a:r>
          </a:p>
          <a:p>
            <a:pPr lvl="1"/>
            <a:r>
              <a:rPr lang="en-US" dirty="0"/>
              <a:t>Remain an </a:t>
            </a:r>
            <a:r>
              <a:rPr lang="en-US" b="1" dirty="0"/>
              <a:t>Employer of Choice </a:t>
            </a:r>
            <a:r>
              <a:rPr lang="en-US" dirty="0"/>
              <a:t>year over year </a:t>
            </a:r>
          </a:p>
          <a:p>
            <a:r>
              <a:rPr lang="en-US" dirty="0"/>
              <a:t>For future budgets…</a:t>
            </a:r>
          </a:p>
          <a:p>
            <a:pPr lvl="1"/>
            <a:r>
              <a:rPr lang="en-US" b="1" dirty="0"/>
              <a:t>Capital Improvement Plan </a:t>
            </a:r>
            <a:r>
              <a:rPr lang="en-US" dirty="0"/>
              <a:t>(facilities; parks/trails/pool; streets/multimodal functionality; FRBMSS SAS; and more)</a:t>
            </a:r>
          </a:p>
          <a:p>
            <a:pPr lvl="1"/>
            <a:r>
              <a:rPr lang="en-US" dirty="0"/>
              <a:t>Additional </a:t>
            </a:r>
            <a:r>
              <a:rPr lang="en-US" b="1" dirty="0"/>
              <a:t>staffing in Public Works </a:t>
            </a:r>
            <a:r>
              <a:rPr lang="en-US" dirty="0"/>
              <a:t>(stormwater supervisor is top of the list)</a:t>
            </a:r>
          </a:p>
          <a:p>
            <a:pPr lvl="1"/>
            <a:r>
              <a:rPr lang="en-US" dirty="0"/>
              <a:t>Additional </a:t>
            </a:r>
            <a:r>
              <a:rPr lang="en-US" b="1" dirty="0"/>
              <a:t>staffing in Fire Department </a:t>
            </a:r>
            <a:r>
              <a:rPr lang="en-US" dirty="0"/>
              <a:t>(3 FTE) to provide a fifth full-time firefighter on each shift (tentatively linked to COE on the planned 210-unit high-rise apartment complex)</a:t>
            </a:r>
          </a:p>
          <a:p>
            <a:pPr lvl="1"/>
            <a:r>
              <a:rPr lang="en-US" b="1" dirty="0"/>
              <a:t>Expanding the tax base </a:t>
            </a:r>
            <a:r>
              <a:rPr lang="en-US" dirty="0"/>
              <a:t>by encouraging density and development (such as expanding the public sewer and updating our zoning and land use policies)</a:t>
            </a:r>
          </a:p>
          <a:p>
            <a:endParaRPr lang="en-US" dirty="0"/>
          </a:p>
          <a:p>
            <a:endParaRPr lang="en-US" dirty="0"/>
          </a:p>
        </p:txBody>
      </p:sp>
    </p:spTree>
    <p:extLst>
      <p:ext uri="{BB962C8B-B14F-4D97-AF65-F5344CB8AC3E}">
        <p14:creationId xmlns:p14="http://schemas.microsoft.com/office/powerpoint/2010/main" val="3292467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D10ABFFE-59D8-457C-8E5A-D4F5AD824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5" y="9236"/>
            <a:ext cx="1598548" cy="1598548"/>
          </a:xfrm>
          <a:prstGeom prst="rect">
            <a:avLst/>
          </a:prstGeom>
        </p:spPr>
      </p:pic>
      <p:sp>
        <p:nvSpPr>
          <p:cNvPr id="4" name="Oval 3">
            <a:extLst>
              <a:ext uri="{FF2B5EF4-FFF2-40B4-BE49-F238E27FC236}">
                <a16:creationId xmlns:a16="http://schemas.microsoft.com/office/drawing/2014/main" id="{458E3F6E-4EFA-48DF-A3F3-20948EC6143B}"/>
              </a:ext>
            </a:extLst>
          </p:cNvPr>
          <p:cNvSpPr/>
          <p:nvPr/>
        </p:nvSpPr>
        <p:spPr>
          <a:xfrm>
            <a:off x="79895" y="1347757"/>
            <a:ext cx="3639543" cy="417321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CC79821-4175-4AC2-9F56-15EB169E4613}"/>
              </a:ext>
            </a:extLst>
          </p:cNvPr>
          <p:cNvSpPr txBox="1"/>
          <p:nvPr/>
        </p:nvSpPr>
        <p:spPr>
          <a:xfrm>
            <a:off x="1209820" y="3691794"/>
            <a:ext cx="1422441" cy="646331"/>
          </a:xfrm>
          <a:prstGeom prst="rect">
            <a:avLst/>
          </a:prstGeom>
          <a:noFill/>
        </p:spPr>
        <p:txBody>
          <a:bodyPr wrap="none" rtlCol="0">
            <a:spAutoFit/>
          </a:bodyPr>
          <a:lstStyle/>
          <a:p>
            <a:r>
              <a:rPr lang="en-US" b="1" dirty="0"/>
              <a:t>Public Works</a:t>
            </a:r>
            <a:br>
              <a:rPr lang="en-US" b="1" dirty="0"/>
            </a:br>
            <a:r>
              <a:rPr lang="en-US" b="1" dirty="0"/>
              <a:t>Department</a:t>
            </a:r>
          </a:p>
        </p:txBody>
      </p:sp>
      <p:sp>
        <p:nvSpPr>
          <p:cNvPr id="7" name="Oval 6">
            <a:extLst>
              <a:ext uri="{FF2B5EF4-FFF2-40B4-BE49-F238E27FC236}">
                <a16:creationId xmlns:a16="http://schemas.microsoft.com/office/drawing/2014/main" id="{39D94D3E-F729-4552-82F4-2FC41437396E}"/>
              </a:ext>
            </a:extLst>
          </p:cNvPr>
          <p:cNvSpPr/>
          <p:nvPr/>
        </p:nvSpPr>
        <p:spPr>
          <a:xfrm>
            <a:off x="1413079" y="1359976"/>
            <a:ext cx="1020198" cy="9273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Greg Tate  Director</a:t>
            </a:r>
          </a:p>
        </p:txBody>
      </p:sp>
      <p:sp>
        <p:nvSpPr>
          <p:cNvPr id="8" name="Oval 7">
            <a:extLst>
              <a:ext uri="{FF2B5EF4-FFF2-40B4-BE49-F238E27FC236}">
                <a16:creationId xmlns:a16="http://schemas.microsoft.com/office/drawing/2014/main" id="{17F8CBA7-D7D7-4562-9287-AF223BC8FB23}"/>
              </a:ext>
            </a:extLst>
          </p:cNvPr>
          <p:cNvSpPr/>
          <p:nvPr/>
        </p:nvSpPr>
        <p:spPr>
          <a:xfrm>
            <a:off x="489073" y="1885459"/>
            <a:ext cx="1038863" cy="9821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Kate</a:t>
            </a:r>
            <a:r>
              <a:rPr lang="en-US" sz="1100" dirty="0"/>
              <a:t> </a:t>
            </a:r>
            <a:r>
              <a:rPr lang="en-US" sz="1100" dirty="0">
                <a:solidFill>
                  <a:schemeClr val="tx1"/>
                </a:solidFill>
              </a:rPr>
              <a:t>Hackney</a:t>
            </a:r>
          </a:p>
          <a:p>
            <a:pPr algn="ctr"/>
            <a:r>
              <a:rPr lang="en-US" sz="1100" dirty="0">
                <a:solidFill>
                  <a:schemeClr val="tx1"/>
                </a:solidFill>
              </a:rPr>
              <a:t>Executive Office Manager </a:t>
            </a:r>
          </a:p>
        </p:txBody>
      </p:sp>
      <p:sp>
        <p:nvSpPr>
          <p:cNvPr id="11" name="Oval 10">
            <a:extLst>
              <a:ext uri="{FF2B5EF4-FFF2-40B4-BE49-F238E27FC236}">
                <a16:creationId xmlns:a16="http://schemas.microsoft.com/office/drawing/2014/main" id="{81122B1A-6426-44B5-B5AD-6910425D58E4}"/>
              </a:ext>
            </a:extLst>
          </p:cNvPr>
          <p:cNvSpPr/>
          <p:nvPr/>
        </p:nvSpPr>
        <p:spPr>
          <a:xfrm>
            <a:off x="2271379" y="1929965"/>
            <a:ext cx="1085201" cy="8320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Ricky Reeves</a:t>
            </a:r>
          </a:p>
          <a:p>
            <a:pPr algn="ctr"/>
            <a:r>
              <a:rPr lang="en-US" sz="1000" dirty="0">
                <a:solidFill>
                  <a:schemeClr val="tx1"/>
                </a:solidFill>
              </a:rPr>
              <a:t>Operations Supervisor</a:t>
            </a:r>
          </a:p>
        </p:txBody>
      </p:sp>
      <p:sp>
        <p:nvSpPr>
          <p:cNvPr id="12" name="Oval 11">
            <a:extLst>
              <a:ext uri="{FF2B5EF4-FFF2-40B4-BE49-F238E27FC236}">
                <a16:creationId xmlns:a16="http://schemas.microsoft.com/office/drawing/2014/main" id="{C48110C0-81AF-4E05-B563-0DC6D6678C95}"/>
              </a:ext>
            </a:extLst>
          </p:cNvPr>
          <p:cNvSpPr/>
          <p:nvPr/>
        </p:nvSpPr>
        <p:spPr>
          <a:xfrm>
            <a:off x="252514" y="3576674"/>
            <a:ext cx="918648" cy="9081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Justin Headrick</a:t>
            </a:r>
          </a:p>
          <a:p>
            <a:pPr algn="ctr"/>
            <a:r>
              <a:rPr lang="en-US" sz="1000" dirty="0">
                <a:solidFill>
                  <a:schemeClr val="tx1"/>
                </a:solidFill>
              </a:rPr>
              <a:t>Facilities Manager</a:t>
            </a:r>
          </a:p>
        </p:txBody>
      </p:sp>
      <p:sp>
        <p:nvSpPr>
          <p:cNvPr id="13" name="Oval 12">
            <a:extLst>
              <a:ext uri="{FF2B5EF4-FFF2-40B4-BE49-F238E27FC236}">
                <a16:creationId xmlns:a16="http://schemas.microsoft.com/office/drawing/2014/main" id="{383ED741-1FF9-4601-BBE2-9B3576694871}"/>
              </a:ext>
            </a:extLst>
          </p:cNvPr>
          <p:cNvSpPr/>
          <p:nvPr/>
        </p:nvSpPr>
        <p:spPr>
          <a:xfrm>
            <a:off x="3681484" y="930084"/>
            <a:ext cx="3352426" cy="3324160"/>
          </a:xfrm>
          <a:prstGeom prst="ellipse">
            <a:avLst/>
          </a:prstGeom>
          <a:gradFill flip="none" rotWithShape="1">
            <a:gsLst>
              <a:gs pos="0">
                <a:srgbClr val="E9761F">
                  <a:tint val="66000"/>
                  <a:satMod val="160000"/>
                </a:srgbClr>
              </a:gs>
              <a:gs pos="50000">
                <a:srgbClr val="E9761F">
                  <a:tint val="44500"/>
                  <a:satMod val="160000"/>
                </a:srgbClr>
              </a:gs>
              <a:gs pos="100000">
                <a:srgbClr val="E9761F">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FA4A11A-3FA2-4BCE-8F41-583EBA6654DB}"/>
              </a:ext>
            </a:extLst>
          </p:cNvPr>
          <p:cNvSpPr txBox="1"/>
          <p:nvPr/>
        </p:nvSpPr>
        <p:spPr>
          <a:xfrm>
            <a:off x="5585377" y="1412080"/>
            <a:ext cx="1766712" cy="646331"/>
          </a:xfrm>
          <a:prstGeom prst="rect">
            <a:avLst/>
          </a:prstGeom>
          <a:noFill/>
        </p:spPr>
        <p:txBody>
          <a:bodyPr wrap="square" rtlCol="0">
            <a:spAutoFit/>
          </a:bodyPr>
          <a:lstStyle/>
          <a:p>
            <a:r>
              <a:rPr lang="en-US" b="1" dirty="0"/>
              <a:t>Fire</a:t>
            </a:r>
            <a:br>
              <a:rPr lang="en-US" b="1" dirty="0"/>
            </a:br>
            <a:r>
              <a:rPr lang="en-US" b="1" dirty="0"/>
              <a:t>Department</a:t>
            </a:r>
          </a:p>
        </p:txBody>
      </p:sp>
      <p:sp>
        <p:nvSpPr>
          <p:cNvPr id="15" name="Oval 14">
            <a:extLst>
              <a:ext uri="{FF2B5EF4-FFF2-40B4-BE49-F238E27FC236}">
                <a16:creationId xmlns:a16="http://schemas.microsoft.com/office/drawing/2014/main" id="{24C46DFD-9714-444C-ABFD-A0F4A5AAD8B4}"/>
              </a:ext>
            </a:extLst>
          </p:cNvPr>
          <p:cNvSpPr/>
          <p:nvPr/>
        </p:nvSpPr>
        <p:spPr>
          <a:xfrm>
            <a:off x="4442957" y="1090907"/>
            <a:ext cx="1139058" cy="9500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Fire Chief Brent Sylar</a:t>
            </a:r>
          </a:p>
          <a:p>
            <a:pPr algn="ctr"/>
            <a:r>
              <a:rPr lang="en-US" sz="1050" b="1" dirty="0">
                <a:solidFill>
                  <a:schemeClr val="tx1"/>
                </a:solidFill>
              </a:rPr>
              <a:t>(Building Inspector)</a:t>
            </a:r>
          </a:p>
        </p:txBody>
      </p:sp>
      <p:sp>
        <p:nvSpPr>
          <p:cNvPr id="16" name="Oval 15">
            <a:extLst>
              <a:ext uri="{FF2B5EF4-FFF2-40B4-BE49-F238E27FC236}">
                <a16:creationId xmlns:a16="http://schemas.microsoft.com/office/drawing/2014/main" id="{B75E8F86-50DB-4045-B47E-AA1814AFC8F0}"/>
              </a:ext>
            </a:extLst>
          </p:cNvPr>
          <p:cNvSpPr/>
          <p:nvPr/>
        </p:nvSpPr>
        <p:spPr>
          <a:xfrm>
            <a:off x="5950607" y="2064723"/>
            <a:ext cx="1049696" cy="10377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Deputy Chief/Fire Marshal</a:t>
            </a:r>
          </a:p>
          <a:p>
            <a:pPr algn="ctr"/>
            <a:r>
              <a:rPr lang="en-US" sz="1050" dirty="0">
                <a:solidFill>
                  <a:schemeClr val="tx1"/>
                </a:solidFill>
              </a:rPr>
              <a:t>Eddie Iles</a:t>
            </a:r>
          </a:p>
        </p:txBody>
      </p:sp>
      <p:sp>
        <p:nvSpPr>
          <p:cNvPr id="17" name="Oval 16">
            <a:extLst>
              <a:ext uri="{FF2B5EF4-FFF2-40B4-BE49-F238E27FC236}">
                <a16:creationId xmlns:a16="http://schemas.microsoft.com/office/drawing/2014/main" id="{9800C161-AFF1-4ACB-82C5-163E78070070}"/>
              </a:ext>
            </a:extLst>
          </p:cNvPr>
          <p:cNvSpPr/>
          <p:nvPr/>
        </p:nvSpPr>
        <p:spPr>
          <a:xfrm>
            <a:off x="4828081" y="2092928"/>
            <a:ext cx="1015915" cy="950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Jerry Carter</a:t>
            </a:r>
          </a:p>
          <a:p>
            <a:pPr algn="ctr"/>
            <a:r>
              <a:rPr lang="en-US" sz="1100" dirty="0">
                <a:solidFill>
                  <a:schemeClr val="tx1"/>
                </a:solidFill>
              </a:rPr>
              <a:t>Assistant Chief (Vol)</a:t>
            </a:r>
          </a:p>
        </p:txBody>
      </p:sp>
      <p:sp>
        <p:nvSpPr>
          <p:cNvPr id="23" name="Oval 22">
            <a:extLst>
              <a:ext uri="{FF2B5EF4-FFF2-40B4-BE49-F238E27FC236}">
                <a16:creationId xmlns:a16="http://schemas.microsoft.com/office/drawing/2014/main" id="{811ABB7A-9F3F-4CCA-8FD6-5C374F98BB92}"/>
              </a:ext>
            </a:extLst>
          </p:cNvPr>
          <p:cNvSpPr/>
          <p:nvPr/>
        </p:nvSpPr>
        <p:spPr>
          <a:xfrm>
            <a:off x="2577090" y="2772942"/>
            <a:ext cx="1070374" cy="7269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Streets &amp; Roads</a:t>
            </a:r>
          </a:p>
          <a:p>
            <a:pPr algn="ctr"/>
            <a:r>
              <a:rPr lang="en-US" sz="1000" dirty="0">
                <a:solidFill>
                  <a:schemeClr val="tx1"/>
                </a:solidFill>
              </a:rPr>
              <a:t>(8)</a:t>
            </a:r>
            <a:endParaRPr lang="en-US" sz="800" dirty="0">
              <a:solidFill>
                <a:schemeClr val="tx1"/>
              </a:solidFill>
            </a:endParaRPr>
          </a:p>
        </p:txBody>
      </p:sp>
      <p:sp>
        <p:nvSpPr>
          <p:cNvPr id="25" name="Oval 24">
            <a:extLst>
              <a:ext uri="{FF2B5EF4-FFF2-40B4-BE49-F238E27FC236}">
                <a16:creationId xmlns:a16="http://schemas.microsoft.com/office/drawing/2014/main" id="{661BF495-BF9C-4EC3-B7EF-3F99252680DC}"/>
              </a:ext>
            </a:extLst>
          </p:cNvPr>
          <p:cNvSpPr/>
          <p:nvPr/>
        </p:nvSpPr>
        <p:spPr>
          <a:xfrm>
            <a:off x="1307554" y="2698592"/>
            <a:ext cx="1211371" cy="10580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JB Allen Solid Waste Supervisor</a:t>
            </a:r>
          </a:p>
          <a:p>
            <a:pPr algn="ctr"/>
            <a:r>
              <a:rPr lang="en-US" sz="1200" dirty="0">
                <a:solidFill>
                  <a:schemeClr val="tx1"/>
                </a:solidFill>
              </a:rPr>
              <a:t>(8)</a:t>
            </a:r>
          </a:p>
        </p:txBody>
      </p:sp>
      <p:sp>
        <p:nvSpPr>
          <p:cNvPr id="26" name="Oval 25">
            <a:extLst>
              <a:ext uri="{FF2B5EF4-FFF2-40B4-BE49-F238E27FC236}">
                <a16:creationId xmlns:a16="http://schemas.microsoft.com/office/drawing/2014/main" id="{CD6DDDE1-6059-4161-99AC-E8837AED1091}"/>
              </a:ext>
            </a:extLst>
          </p:cNvPr>
          <p:cNvSpPr/>
          <p:nvPr/>
        </p:nvSpPr>
        <p:spPr>
          <a:xfrm>
            <a:off x="2566298" y="3546930"/>
            <a:ext cx="1070374" cy="7269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Storm Water</a:t>
            </a:r>
          </a:p>
          <a:p>
            <a:pPr algn="ctr"/>
            <a:r>
              <a:rPr lang="en-US" sz="1100" dirty="0">
                <a:solidFill>
                  <a:schemeClr val="tx1"/>
                </a:solidFill>
              </a:rPr>
              <a:t>(3)</a:t>
            </a:r>
          </a:p>
        </p:txBody>
      </p:sp>
      <p:sp>
        <p:nvSpPr>
          <p:cNvPr id="27" name="Oval 26">
            <a:extLst>
              <a:ext uri="{FF2B5EF4-FFF2-40B4-BE49-F238E27FC236}">
                <a16:creationId xmlns:a16="http://schemas.microsoft.com/office/drawing/2014/main" id="{336F25D8-F72C-4001-B961-5AF46A7025FD}"/>
              </a:ext>
            </a:extLst>
          </p:cNvPr>
          <p:cNvSpPr/>
          <p:nvPr/>
        </p:nvSpPr>
        <p:spPr>
          <a:xfrm>
            <a:off x="8514057" y="3384424"/>
            <a:ext cx="3558031" cy="338352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40F0E95D-406B-4E8A-87A3-4C0947232855}"/>
              </a:ext>
            </a:extLst>
          </p:cNvPr>
          <p:cNvSpPr txBox="1"/>
          <p:nvPr/>
        </p:nvSpPr>
        <p:spPr>
          <a:xfrm>
            <a:off x="9918404" y="3345736"/>
            <a:ext cx="1439524" cy="646331"/>
          </a:xfrm>
          <a:prstGeom prst="rect">
            <a:avLst/>
          </a:prstGeom>
          <a:noFill/>
        </p:spPr>
        <p:txBody>
          <a:bodyPr wrap="square" rtlCol="0">
            <a:spAutoFit/>
          </a:bodyPr>
          <a:lstStyle/>
          <a:p>
            <a:r>
              <a:rPr lang="en-US" b="1" dirty="0"/>
              <a:t>Police Department</a:t>
            </a:r>
          </a:p>
        </p:txBody>
      </p:sp>
      <p:sp>
        <p:nvSpPr>
          <p:cNvPr id="29" name="Oval 28">
            <a:extLst>
              <a:ext uri="{FF2B5EF4-FFF2-40B4-BE49-F238E27FC236}">
                <a16:creationId xmlns:a16="http://schemas.microsoft.com/office/drawing/2014/main" id="{4A542A56-DFF7-421E-A10D-38D964151134}"/>
              </a:ext>
            </a:extLst>
          </p:cNvPr>
          <p:cNvSpPr/>
          <p:nvPr/>
        </p:nvSpPr>
        <p:spPr>
          <a:xfrm>
            <a:off x="9660376" y="5755114"/>
            <a:ext cx="1085604" cy="9770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Chief of Police/CIO Dan Seymour</a:t>
            </a:r>
          </a:p>
        </p:txBody>
      </p:sp>
      <p:sp>
        <p:nvSpPr>
          <p:cNvPr id="30" name="Oval 29">
            <a:extLst>
              <a:ext uri="{FF2B5EF4-FFF2-40B4-BE49-F238E27FC236}">
                <a16:creationId xmlns:a16="http://schemas.microsoft.com/office/drawing/2014/main" id="{4FBE5003-C9BB-4318-9070-30D0ADC817CA}"/>
              </a:ext>
            </a:extLst>
          </p:cNvPr>
          <p:cNvSpPr/>
          <p:nvPr/>
        </p:nvSpPr>
        <p:spPr>
          <a:xfrm>
            <a:off x="8809449" y="5328059"/>
            <a:ext cx="945180" cy="9548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Deputy Chief John Wright</a:t>
            </a:r>
          </a:p>
        </p:txBody>
      </p:sp>
      <p:sp>
        <p:nvSpPr>
          <p:cNvPr id="32" name="Oval 31">
            <a:extLst>
              <a:ext uri="{FF2B5EF4-FFF2-40B4-BE49-F238E27FC236}">
                <a16:creationId xmlns:a16="http://schemas.microsoft.com/office/drawing/2014/main" id="{DEA56D9B-3DCF-4631-AD55-154071BCF643}"/>
              </a:ext>
            </a:extLst>
          </p:cNvPr>
          <p:cNvSpPr/>
          <p:nvPr/>
        </p:nvSpPr>
        <p:spPr>
          <a:xfrm>
            <a:off x="9096925" y="3640957"/>
            <a:ext cx="945180" cy="898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Valarie Cowell</a:t>
            </a:r>
          </a:p>
          <a:p>
            <a:pPr algn="ctr"/>
            <a:r>
              <a:rPr lang="en-US" sz="1000" dirty="0">
                <a:solidFill>
                  <a:schemeClr val="tx1"/>
                </a:solidFill>
              </a:rPr>
              <a:t>Office Manager</a:t>
            </a:r>
          </a:p>
        </p:txBody>
      </p:sp>
      <p:sp>
        <p:nvSpPr>
          <p:cNvPr id="33" name="Oval 32">
            <a:extLst>
              <a:ext uri="{FF2B5EF4-FFF2-40B4-BE49-F238E27FC236}">
                <a16:creationId xmlns:a16="http://schemas.microsoft.com/office/drawing/2014/main" id="{C63D7854-4257-47C4-990F-8D16027EB8EC}"/>
              </a:ext>
            </a:extLst>
          </p:cNvPr>
          <p:cNvSpPr/>
          <p:nvPr/>
        </p:nvSpPr>
        <p:spPr>
          <a:xfrm>
            <a:off x="10650092" y="5326459"/>
            <a:ext cx="1138449" cy="9779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Sgt. Rusty Aalberg</a:t>
            </a:r>
          </a:p>
          <a:p>
            <a:pPr algn="ctr"/>
            <a:r>
              <a:rPr lang="en-US" sz="950" dirty="0">
                <a:solidFill>
                  <a:schemeClr val="tx1"/>
                </a:solidFill>
              </a:rPr>
              <a:t>Professional Services</a:t>
            </a:r>
          </a:p>
        </p:txBody>
      </p:sp>
      <p:sp>
        <p:nvSpPr>
          <p:cNvPr id="34" name="Oval 33">
            <a:extLst>
              <a:ext uri="{FF2B5EF4-FFF2-40B4-BE49-F238E27FC236}">
                <a16:creationId xmlns:a16="http://schemas.microsoft.com/office/drawing/2014/main" id="{14A074EF-794E-4C19-8759-40CB0AE961D8}"/>
              </a:ext>
            </a:extLst>
          </p:cNvPr>
          <p:cNvSpPr/>
          <p:nvPr/>
        </p:nvSpPr>
        <p:spPr>
          <a:xfrm>
            <a:off x="10804128" y="3881460"/>
            <a:ext cx="945180" cy="8162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Detective Sgt. Steve Hope +3</a:t>
            </a:r>
          </a:p>
        </p:txBody>
      </p:sp>
      <p:sp>
        <p:nvSpPr>
          <p:cNvPr id="35" name="Oval 34">
            <a:extLst>
              <a:ext uri="{FF2B5EF4-FFF2-40B4-BE49-F238E27FC236}">
                <a16:creationId xmlns:a16="http://schemas.microsoft.com/office/drawing/2014/main" id="{B0AA4226-519C-480F-BB8D-14E4C7098595}"/>
              </a:ext>
            </a:extLst>
          </p:cNvPr>
          <p:cNvSpPr/>
          <p:nvPr/>
        </p:nvSpPr>
        <p:spPr>
          <a:xfrm>
            <a:off x="8541673" y="4444772"/>
            <a:ext cx="839405" cy="8596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Kristen </a:t>
            </a:r>
          </a:p>
          <a:p>
            <a:pPr algn="ctr"/>
            <a:r>
              <a:rPr lang="en-US" sz="1000" dirty="0">
                <a:solidFill>
                  <a:schemeClr val="tx1"/>
                </a:solidFill>
              </a:rPr>
              <a:t>Hill</a:t>
            </a:r>
          </a:p>
          <a:p>
            <a:pPr algn="ctr"/>
            <a:r>
              <a:rPr lang="en-US" sz="1000" dirty="0">
                <a:solidFill>
                  <a:schemeClr val="tx1"/>
                </a:solidFill>
              </a:rPr>
              <a:t>Record Coordi-nator</a:t>
            </a:r>
          </a:p>
        </p:txBody>
      </p:sp>
      <p:sp>
        <p:nvSpPr>
          <p:cNvPr id="37" name="Oval 36">
            <a:extLst>
              <a:ext uri="{FF2B5EF4-FFF2-40B4-BE49-F238E27FC236}">
                <a16:creationId xmlns:a16="http://schemas.microsoft.com/office/drawing/2014/main" id="{0ECE2F66-D1E9-42F9-976C-50595A1FE7F7}"/>
              </a:ext>
            </a:extLst>
          </p:cNvPr>
          <p:cNvSpPr/>
          <p:nvPr/>
        </p:nvSpPr>
        <p:spPr>
          <a:xfrm>
            <a:off x="9383221" y="4444648"/>
            <a:ext cx="1753769" cy="1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u="sng" dirty="0">
                <a:solidFill>
                  <a:schemeClr val="tx1"/>
                </a:solidFill>
              </a:rPr>
              <a:t>4 Shifts (16)</a:t>
            </a:r>
          </a:p>
          <a:p>
            <a:pPr algn="ctr"/>
            <a:r>
              <a:rPr lang="en-US" sz="1000" dirty="0">
                <a:solidFill>
                  <a:schemeClr val="tx1"/>
                </a:solidFill>
              </a:rPr>
              <a:t>Sgt Erlinger +3</a:t>
            </a:r>
          </a:p>
          <a:p>
            <a:pPr algn="ctr"/>
            <a:r>
              <a:rPr lang="en-US" sz="1000" dirty="0">
                <a:solidFill>
                  <a:schemeClr val="tx1"/>
                </a:solidFill>
              </a:rPr>
              <a:t>Sgt Keown  +3</a:t>
            </a:r>
          </a:p>
          <a:p>
            <a:pPr algn="ctr"/>
            <a:r>
              <a:rPr lang="en-US" sz="1000" dirty="0">
                <a:solidFill>
                  <a:schemeClr val="tx1"/>
                </a:solidFill>
              </a:rPr>
              <a:t>SSgt </a:t>
            </a:r>
            <a:r>
              <a:rPr lang="en-US" sz="1000" dirty="0" err="1">
                <a:solidFill>
                  <a:schemeClr val="tx1"/>
                </a:solidFill>
              </a:rPr>
              <a:t>Noorbergen</a:t>
            </a:r>
            <a:r>
              <a:rPr lang="en-US" sz="1000" dirty="0">
                <a:solidFill>
                  <a:schemeClr val="tx1"/>
                </a:solidFill>
              </a:rPr>
              <a:t> +4</a:t>
            </a:r>
          </a:p>
          <a:p>
            <a:pPr algn="ctr"/>
            <a:r>
              <a:rPr lang="en-US" sz="1000" dirty="0">
                <a:solidFill>
                  <a:schemeClr val="tx1"/>
                </a:solidFill>
              </a:rPr>
              <a:t>Sgt Waters +4</a:t>
            </a:r>
          </a:p>
        </p:txBody>
      </p:sp>
      <p:sp>
        <p:nvSpPr>
          <p:cNvPr id="38" name="Oval 37">
            <a:extLst>
              <a:ext uri="{FF2B5EF4-FFF2-40B4-BE49-F238E27FC236}">
                <a16:creationId xmlns:a16="http://schemas.microsoft.com/office/drawing/2014/main" id="{A23C3FFD-20B3-4657-8A8A-1177FCA7FC17}"/>
              </a:ext>
            </a:extLst>
          </p:cNvPr>
          <p:cNvSpPr/>
          <p:nvPr/>
        </p:nvSpPr>
        <p:spPr>
          <a:xfrm>
            <a:off x="8959067" y="332711"/>
            <a:ext cx="3178503" cy="297073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D9D5877-2B63-4604-92CC-2981568B4E6A}"/>
              </a:ext>
            </a:extLst>
          </p:cNvPr>
          <p:cNvSpPr/>
          <p:nvPr/>
        </p:nvSpPr>
        <p:spPr>
          <a:xfrm>
            <a:off x="3691161" y="4185599"/>
            <a:ext cx="1220324" cy="122778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Martin Granum</a:t>
            </a:r>
          </a:p>
          <a:p>
            <a:pPr algn="ctr"/>
            <a:r>
              <a:rPr lang="en-US" sz="1200" b="1" dirty="0">
                <a:solidFill>
                  <a:schemeClr val="tx1"/>
                </a:solidFill>
              </a:rPr>
              <a:t>City Manager </a:t>
            </a:r>
          </a:p>
        </p:txBody>
      </p:sp>
      <p:sp>
        <p:nvSpPr>
          <p:cNvPr id="40" name="Oval 39">
            <a:extLst>
              <a:ext uri="{FF2B5EF4-FFF2-40B4-BE49-F238E27FC236}">
                <a16:creationId xmlns:a16="http://schemas.microsoft.com/office/drawing/2014/main" id="{48EFD3D8-2393-4EFA-A5F2-69B67A588465}"/>
              </a:ext>
            </a:extLst>
          </p:cNvPr>
          <p:cNvSpPr/>
          <p:nvPr/>
        </p:nvSpPr>
        <p:spPr>
          <a:xfrm>
            <a:off x="9013573" y="1284314"/>
            <a:ext cx="1555968" cy="10165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Tracey Perry </a:t>
            </a:r>
          </a:p>
          <a:p>
            <a:pPr algn="ctr"/>
            <a:r>
              <a:rPr lang="en-US" sz="1000" b="1" dirty="0">
                <a:solidFill>
                  <a:schemeClr val="tx1"/>
                </a:solidFill>
              </a:rPr>
              <a:t>Director of Admin &amp; Finance/</a:t>
            </a:r>
          </a:p>
          <a:p>
            <a:pPr algn="ctr"/>
            <a:r>
              <a:rPr lang="en-US" sz="1000" b="1" dirty="0">
                <a:solidFill>
                  <a:schemeClr val="tx1"/>
                </a:solidFill>
              </a:rPr>
              <a:t>City Recorder/</a:t>
            </a:r>
          </a:p>
          <a:p>
            <a:pPr algn="ctr"/>
            <a:r>
              <a:rPr lang="en-US" sz="1000" b="1" dirty="0">
                <a:solidFill>
                  <a:schemeClr val="tx1"/>
                </a:solidFill>
              </a:rPr>
              <a:t>HR</a:t>
            </a:r>
          </a:p>
        </p:txBody>
      </p:sp>
      <p:sp>
        <p:nvSpPr>
          <p:cNvPr id="41" name="Oval 40">
            <a:extLst>
              <a:ext uri="{FF2B5EF4-FFF2-40B4-BE49-F238E27FC236}">
                <a16:creationId xmlns:a16="http://schemas.microsoft.com/office/drawing/2014/main" id="{07A2FC01-E8F0-4B26-8927-C294E1322509}"/>
              </a:ext>
            </a:extLst>
          </p:cNvPr>
          <p:cNvSpPr/>
          <p:nvPr/>
        </p:nvSpPr>
        <p:spPr>
          <a:xfrm>
            <a:off x="10890911" y="598176"/>
            <a:ext cx="762421" cy="656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Kris Pickel</a:t>
            </a:r>
          </a:p>
          <a:p>
            <a:pPr algn="ctr"/>
            <a:r>
              <a:rPr lang="en-US" sz="1100" dirty="0">
                <a:solidFill>
                  <a:schemeClr val="tx1"/>
                </a:solidFill>
              </a:rPr>
              <a:t>CFO</a:t>
            </a:r>
          </a:p>
        </p:txBody>
      </p:sp>
      <p:sp>
        <p:nvSpPr>
          <p:cNvPr id="42" name="Oval 41">
            <a:extLst>
              <a:ext uri="{FF2B5EF4-FFF2-40B4-BE49-F238E27FC236}">
                <a16:creationId xmlns:a16="http://schemas.microsoft.com/office/drawing/2014/main" id="{9EB45A8E-203A-4D8E-9D36-FBAE66023E7A}"/>
              </a:ext>
            </a:extLst>
          </p:cNvPr>
          <p:cNvSpPr/>
          <p:nvPr/>
        </p:nvSpPr>
        <p:spPr>
          <a:xfrm>
            <a:off x="9574487" y="2309844"/>
            <a:ext cx="1075605" cy="8609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April Sledge</a:t>
            </a:r>
          </a:p>
          <a:p>
            <a:pPr algn="ctr"/>
            <a:r>
              <a:rPr lang="en-US" sz="1100" dirty="0">
                <a:solidFill>
                  <a:schemeClr val="tx1"/>
                </a:solidFill>
              </a:rPr>
              <a:t>Assistant CFO/</a:t>
            </a:r>
          </a:p>
          <a:p>
            <a:pPr algn="ctr"/>
            <a:r>
              <a:rPr lang="en-US" sz="1100" dirty="0">
                <a:solidFill>
                  <a:schemeClr val="tx1"/>
                </a:solidFill>
              </a:rPr>
              <a:t>Payroll</a:t>
            </a:r>
          </a:p>
        </p:txBody>
      </p:sp>
      <p:sp>
        <p:nvSpPr>
          <p:cNvPr id="43" name="Oval 42">
            <a:extLst>
              <a:ext uri="{FF2B5EF4-FFF2-40B4-BE49-F238E27FC236}">
                <a16:creationId xmlns:a16="http://schemas.microsoft.com/office/drawing/2014/main" id="{973830C4-5661-4E85-ABCB-2E4983BFA85F}"/>
              </a:ext>
            </a:extLst>
          </p:cNvPr>
          <p:cNvSpPr/>
          <p:nvPr/>
        </p:nvSpPr>
        <p:spPr>
          <a:xfrm>
            <a:off x="11151391" y="1224303"/>
            <a:ext cx="936531" cy="848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Ruthie Rohen</a:t>
            </a:r>
          </a:p>
          <a:p>
            <a:pPr algn="ctr"/>
            <a:r>
              <a:rPr lang="en-US" sz="1100" dirty="0">
                <a:solidFill>
                  <a:schemeClr val="tx1"/>
                </a:solidFill>
              </a:rPr>
              <a:t>Clerk (PT)</a:t>
            </a:r>
          </a:p>
        </p:txBody>
      </p:sp>
      <p:sp>
        <p:nvSpPr>
          <p:cNvPr id="45" name="TextBox 44">
            <a:extLst>
              <a:ext uri="{FF2B5EF4-FFF2-40B4-BE49-F238E27FC236}">
                <a16:creationId xmlns:a16="http://schemas.microsoft.com/office/drawing/2014/main" id="{1BA6946C-F2A5-48B9-8578-ABFC2F90BEB2}"/>
              </a:ext>
            </a:extLst>
          </p:cNvPr>
          <p:cNvSpPr txBox="1"/>
          <p:nvPr/>
        </p:nvSpPr>
        <p:spPr>
          <a:xfrm>
            <a:off x="10569541" y="1361296"/>
            <a:ext cx="556563" cy="646331"/>
          </a:xfrm>
          <a:prstGeom prst="rect">
            <a:avLst/>
          </a:prstGeom>
          <a:noFill/>
        </p:spPr>
        <p:txBody>
          <a:bodyPr wrap="none" rtlCol="0">
            <a:spAutoFit/>
          </a:bodyPr>
          <a:lstStyle/>
          <a:p>
            <a:r>
              <a:rPr lang="en-US" b="1" dirty="0"/>
              <a:t>City</a:t>
            </a:r>
          </a:p>
          <a:p>
            <a:r>
              <a:rPr lang="en-US" b="1" dirty="0"/>
              <a:t>Hall</a:t>
            </a:r>
          </a:p>
        </p:txBody>
      </p:sp>
      <p:sp>
        <p:nvSpPr>
          <p:cNvPr id="46" name="TextBox 45">
            <a:extLst>
              <a:ext uri="{FF2B5EF4-FFF2-40B4-BE49-F238E27FC236}">
                <a16:creationId xmlns:a16="http://schemas.microsoft.com/office/drawing/2014/main" id="{7D205AA0-3629-4B5B-BC52-472AF0C6F4B6}"/>
              </a:ext>
            </a:extLst>
          </p:cNvPr>
          <p:cNvSpPr txBox="1"/>
          <p:nvPr/>
        </p:nvSpPr>
        <p:spPr>
          <a:xfrm>
            <a:off x="1727761" y="138412"/>
            <a:ext cx="2894355" cy="923330"/>
          </a:xfrm>
          <a:prstGeom prst="rect">
            <a:avLst/>
          </a:prstGeom>
          <a:noFill/>
        </p:spPr>
        <p:txBody>
          <a:bodyPr wrap="square" rtlCol="0">
            <a:spAutoFit/>
          </a:bodyPr>
          <a:lstStyle/>
          <a:p>
            <a:r>
              <a:rPr lang="en-US" dirty="0"/>
              <a:t>City of Red Bank</a:t>
            </a:r>
          </a:p>
          <a:p>
            <a:r>
              <a:rPr lang="en-US" dirty="0"/>
              <a:t>Organizational Overview</a:t>
            </a:r>
          </a:p>
          <a:p>
            <a:r>
              <a:rPr lang="en-US" dirty="0"/>
              <a:t>27 March 2025</a:t>
            </a:r>
          </a:p>
        </p:txBody>
      </p:sp>
      <p:sp>
        <p:nvSpPr>
          <p:cNvPr id="56" name="Oval 55">
            <a:extLst>
              <a:ext uri="{FF2B5EF4-FFF2-40B4-BE49-F238E27FC236}">
                <a16:creationId xmlns:a16="http://schemas.microsoft.com/office/drawing/2014/main" id="{9FB1F8C8-32F9-BF85-B902-D927B5AA07AC}"/>
              </a:ext>
            </a:extLst>
          </p:cNvPr>
          <p:cNvSpPr/>
          <p:nvPr/>
        </p:nvSpPr>
        <p:spPr>
          <a:xfrm>
            <a:off x="2022150" y="4272633"/>
            <a:ext cx="1085485" cy="9559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Jeffrey Grabe</a:t>
            </a:r>
          </a:p>
          <a:p>
            <a:pPr algn="ctr"/>
            <a:r>
              <a:rPr lang="en-US" sz="1000" dirty="0">
                <a:solidFill>
                  <a:schemeClr val="tx1"/>
                </a:solidFill>
              </a:rPr>
              <a:t>Parks &amp; Recreation Manager</a:t>
            </a:r>
          </a:p>
        </p:txBody>
      </p:sp>
      <p:sp>
        <p:nvSpPr>
          <p:cNvPr id="58" name="Oval 57">
            <a:extLst>
              <a:ext uri="{FF2B5EF4-FFF2-40B4-BE49-F238E27FC236}">
                <a16:creationId xmlns:a16="http://schemas.microsoft.com/office/drawing/2014/main" id="{D070DB85-8119-4501-663D-6641E41FA329}"/>
              </a:ext>
            </a:extLst>
          </p:cNvPr>
          <p:cNvSpPr/>
          <p:nvPr/>
        </p:nvSpPr>
        <p:spPr>
          <a:xfrm>
            <a:off x="9451714" y="519510"/>
            <a:ext cx="1405965" cy="748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Summer Sheldon </a:t>
            </a:r>
          </a:p>
          <a:p>
            <a:pPr algn="ctr"/>
            <a:r>
              <a:rPr lang="en-US" sz="900" dirty="0">
                <a:solidFill>
                  <a:schemeClr val="tx1"/>
                </a:solidFill>
              </a:rPr>
              <a:t>Asst City Recorder/</a:t>
            </a:r>
          </a:p>
          <a:p>
            <a:pPr algn="ctr"/>
            <a:r>
              <a:rPr lang="en-US" sz="900" dirty="0">
                <a:solidFill>
                  <a:schemeClr val="tx1"/>
                </a:solidFill>
              </a:rPr>
              <a:t>Outreach</a:t>
            </a:r>
          </a:p>
        </p:txBody>
      </p:sp>
      <p:sp>
        <p:nvSpPr>
          <p:cNvPr id="59" name="Oval 58">
            <a:extLst>
              <a:ext uri="{FF2B5EF4-FFF2-40B4-BE49-F238E27FC236}">
                <a16:creationId xmlns:a16="http://schemas.microsoft.com/office/drawing/2014/main" id="{6566A44E-9F29-F297-64AF-997F9594FCF7}"/>
              </a:ext>
            </a:extLst>
          </p:cNvPr>
          <p:cNvSpPr/>
          <p:nvPr/>
        </p:nvSpPr>
        <p:spPr>
          <a:xfrm>
            <a:off x="10656127" y="2053031"/>
            <a:ext cx="1178177" cy="903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Stacey Bradley-</a:t>
            </a:r>
          </a:p>
          <a:p>
            <a:pPr algn="ctr"/>
            <a:r>
              <a:rPr lang="en-US" sz="1100" dirty="0">
                <a:solidFill>
                  <a:schemeClr val="tx1"/>
                </a:solidFill>
              </a:rPr>
              <a:t>Rump</a:t>
            </a:r>
          </a:p>
          <a:p>
            <a:pPr algn="ctr"/>
            <a:r>
              <a:rPr lang="en-US" sz="1100" dirty="0">
                <a:solidFill>
                  <a:schemeClr val="tx1"/>
                </a:solidFill>
              </a:rPr>
              <a:t>IT Manager</a:t>
            </a:r>
          </a:p>
        </p:txBody>
      </p:sp>
      <p:grpSp>
        <p:nvGrpSpPr>
          <p:cNvPr id="98" name="Group 97">
            <a:extLst>
              <a:ext uri="{FF2B5EF4-FFF2-40B4-BE49-F238E27FC236}">
                <a16:creationId xmlns:a16="http://schemas.microsoft.com/office/drawing/2014/main" id="{690631E2-4AE9-0404-410B-0CC7205101A3}"/>
              </a:ext>
            </a:extLst>
          </p:cNvPr>
          <p:cNvGrpSpPr/>
          <p:nvPr/>
        </p:nvGrpSpPr>
        <p:grpSpPr>
          <a:xfrm>
            <a:off x="6982159" y="2258687"/>
            <a:ext cx="2138607" cy="2119489"/>
            <a:chOff x="1712121" y="142902"/>
            <a:chExt cx="2248863" cy="2188660"/>
          </a:xfrm>
        </p:grpSpPr>
        <p:grpSp>
          <p:nvGrpSpPr>
            <p:cNvPr id="91" name="Group 90">
              <a:extLst>
                <a:ext uri="{FF2B5EF4-FFF2-40B4-BE49-F238E27FC236}">
                  <a16:creationId xmlns:a16="http://schemas.microsoft.com/office/drawing/2014/main" id="{230564E1-C2F7-B12B-99A7-C92DEF44D202}"/>
                </a:ext>
              </a:extLst>
            </p:cNvPr>
            <p:cNvGrpSpPr/>
            <p:nvPr/>
          </p:nvGrpSpPr>
          <p:grpSpPr>
            <a:xfrm>
              <a:off x="1712121" y="142902"/>
              <a:ext cx="2248863" cy="2188660"/>
              <a:chOff x="6267800" y="1845578"/>
              <a:chExt cx="2070839" cy="1965317"/>
            </a:xfrm>
          </p:grpSpPr>
          <p:sp>
            <p:nvSpPr>
              <p:cNvPr id="92" name="Oval 91">
                <a:extLst>
                  <a:ext uri="{FF2B5EF4-FFF2-40B4-BE49-F238E27FC236}">
                    <a16:creationId xmlns:a16="http://schemas.microsoft.com/office/drawing/2014/main" id="{0F0A73BA-A80E-C48C-11CF-A9498B5E8DA8}"/>
                  </a:ext>
                </a:extLst>
              </p:cNvPr>
              <p:cNvSpPr/>
              <p:nvPr/>
            </p:nvSpPr>
            <p:spPr>
              <a:xfrm>
                <a:off x="6267800" y="1845578"/>
                <a:ext cx="2070839" cy="196531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8C573A80-331D-4EDF-EA04-0F859981D04B}"/>
                  </a:ext>
                </a:extLst>
              </p:cNvPr>
              <p:cNvSpPr/>
              <p:nvPr/>
            </p:nvSpPr>
            <p:spPr>
              <a:xfrm>
                <a:off x="6299840" y="2252726"/>
                <a:ext cx="981727" cy="889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Alicia Donahue</a:t>
                </a:r>
              </a:p>
              <a:p>
                <a:pPr algn="ctr"/>
                <a:r>
                  <a:rPr lang="en-US" sz="1100" b="1" dirty="0">
                    <a:solidFill>
                      <a:schemeClr val="tx1"/>
                    </a:solidFill>
                  </a:rPr>
                  <a:t>Court Clerk </a:t>
                </a:r>
              </a:p>
            </p:txBody>
          </p:sp>
          <p:sp>
            <p:nvSpPr>
              <p:cNvPr id="96" name="Oval 95">
                <a:extLst>
                  <a:ext uri="{FF2B5EF4-FFF2-40B4-BE49-F238E27FC236}">
                    <a16:creationId xmlns:a16="http://schemas.microsoft.com/office/drawing/2014/main" id="{90DD63D2-648F-E973-705A-F1C77AD66E9B}"/>
                  </a:ext>
                </a:extLst>
              </p:cNvPr>
              <p:cNvSpPr/>
              <p:nvPr/>
            </p:nvSpPr>
            <p:spPr>
              <a:xfrm>
                <a:off x="6913021" y="2983382"/>
                <a:ext cx="970578" cy="8031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Alley Hindmon</a:t>
                </a:r>
              </a:p>
              <a:p>
                <a:pPr algn="ctr"/>
                <a:r>
                  <a:rPr lang="en-US" sz="1100" dirty="0">
                    <a:solidFill>
                      <a:schemeClr val="tx1"/>
                    </a:solidFill>
                  </a:rPr>
                  <a:t>Deputy Clerk </a:t>
                </a:r>
              </a:p>
            </p:txBody>
          </p:sp>
          <p:sp>
            <p:nvSpPr>
              <p:cNvPr id="93" name="TextBox 92">
                <a:extLst>
                  <a:ext uri="{FF2B5EF4-FFF2-40B4-BE49-F238E27FC236}">
                    <a16:creationId xmlns:a16="http://schemas.microsoft.com/office/drawing/2014/main" id="{DA5939D9-0E79-E204-1B3F-22A8A58F0965}"/>
                  </a:ext>
                </a:extLst>
              </p:cNvPr>
              <p:cNvSpPr txBox="1"/>
              <p:nvPr/>
            </p:nvSpPr>
            <p:spPr>
              <a:xfrm>
                <a:off x="6887802" y="1935332"/>
                <a:ext cx="1381817" cy="313928"/>
              </a:xfrm>
              <a:prstGeom prst="rect">
                <a:avLst/>
              </a:prstGeom>
              <a:noFill/>
            </p:spPr>
            <p:txBody>
              <a:bodyPr wrap="square" rtlCol="0">
                <a:spAutoFit/>
              </a:bodyPr>
              <a:lstStyle/>
              <a:p>
                <a:r>
                  <a:rPr lang="en-US" sz="1600" b="1" dirty="0"/>
                  <a:t>Court</a:t>
                </a:r>
              </a:p>
            </p:txBody>
          </p:sp>
        </p:grpSp>
        <p:sp>
          <p:nvSpPr>
            <p:cNvPr id="97" name="Oval 96">
              <a:extLst>
                <a:ext uri="{FF2B5EF4-FFF2-40B4-BE49-F238E27FC236}">
                  <a16:creationId xmlns:a16="http://schemas.microsoft.com/office/drawing/2014/main" id="{DDDCE418-5AD2-F4C7-5198-1FF6F1C85047}"/>
                </a:ext>
              </a:extLst>
            </p:cNvPr>
            <p:cNvSpPr/>
            <p:nvPr/>
          </p:nvSpPr>
          <p:spPr>
            <a:xfrm>
              <a:off x="2829425" y="466951"/>
              <a:ext cx="1054016" cy="9933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Judge Johnny Houston</a:t>
              </a:r>
            </a:p>
          </p:txBody>
        </p:sp>
      </p:grpSp>
      <p:sp>
        <p:nvSpPr>
          <p:cNvPr id="99" name="Oval 98">
            <a:extLst>
              <a:ext uri="{FF2B5EF4-FFF2-40B4-BE49-F238E27FC236}">
                <a16:creationId xmlns:a16="http://schemas.microsoft.com/office/drawing/2014/main" id="{4EB0AF54-66D2-8BD6-B4D1-42EF36EF3F47}"/>
              </a:ext>
            </a:extLst>
          </p:cNvPr>
          <p:cNvSpPr/>
          <p:nvPr/>
        </p:nvSpPr>
        <p:spPr>
          <a:xfrm>
            <a:off x="3777367" y="2075921"/>
            <a:ext cx="971319" cy="926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Andrew Wood Fire Training Captain</a:t>
            </a:r>
          </a:p>
        </p:txBody>
      </p:sp>
      <p:sp>
        <p:nvSpPr>
          <p:cNvPr id="103" name="TextBox 102">
            <a:extLst>
              <a:ext uri="{FF2B5EF4-FFF2-40B4-BE49-F238E27FC236}">
                <a16:creationId xmlns:a16="http://schemas.microsoft.com/office/drawing/2014/main" id="{8981C10B-7967-3C5F-59AC-023E2F63A6AC}"/>
              </a:ext>
            </a:extLst>
          </p:cNvPr>
          <p:cNvSpPr txBox="1"/>
          <p:nvPr/>
        </p:nvSpPr>
        <p:spPr>
          <a:xfrm>
            <a:off x="-57279" y="5237450"/>
            <a:ext cx="5827075" cy="1708160"/>
          </a:xfrm>
          <a:prstGeom prst="rect">
            <a:avLst/>
          </a:prstGeom>
          <a:noFill/>
        </p:spPr>
        <p:txBody>
          <a:bodyPr wrap="square">
            <a:spAutoFit/>
          </a:bodyPr>
          <a:lstStyle/>
          <a:p>
            <a:r>
              <a:rPr lang="en-US" sz="1025" b="1" u="sng" dirty="0"/>
              <a:t>Key Partners</a:t>
            </a:r>
          </a:p>
          <a:p>
            <a:r>
              <a:rPr lang="en-US" sz="1025" b="1" dirty="0"/>
              <a:t>Arnold Stulce, City Attorney		Bridgett Raper &amp; Small Cities Coalition </a:t>
            </a:r>
          </a:p>
          <a:p>
            <a:r>
              <a:rPr lang="en-US" sz="1025" b="1" dirty="0"/>
              <a:t>James Exum, Admin. Hearing Officer	Honna Rogers &amp; MTAS</a:t>
            </a:r>
          </a:p>
          <a:p>
            <a:r>
              <a:rPr lang="en-US" sz="1025" b="1" dirty="0"/>
              <a:t>McKamey Animal Center		CARTA Care-A-Van</a:t>
            </a:r>
          </a:p>
          <a:p>
            <a:r>
              <a:rPr lang="en-US" sz="1025" b="1" dirty="0"/>
              <a:t>First Horizon			Cumberland Securities</a:t>
            </a:r>
          </a:p>
          <a:p>
            <a:r>
              <a:rPr lang="en-US" sz="1025" b="1" dirty="0"/>
              <a:t>The Baldwin Group; Atlas Insurance Agency	RJ Young</a:t>
            </a:r>
          </a:p>
          <a:p>
            <a:r>
              <a:rPr lang="en-US" sz="1025" b="1" dirty="0"/>
              <a:t>Pool Advisory Committee (PAC)/Boxing/RBYA	Trust for Public Land (TPL)</a:t>
            </a:r>
          </a:p>
          <a:p>
            <a:r>
              <a:rPr lang="en-US" sz="1025" b="1" dirty="0"/>
              <a:t>Mutual Aid Partners (HCSO, CFD, others)	TPO/MPO/TCC (RPA);  SETDD	</a:t>
            </a:r>
          </a:p>
          <a:p>
            <a:r>
              <a:rPr lang="en-US" sz="1025" b="1" dirty="0"/>
              <a:t>Hamilton County Service Partners: Elections; 	WWTA; other utility providers</a:t>
            </a:r>
          </a:p>
          <a:p>
            <a:r>
              <a:rPr lang="en-US" sz="1025" b="1" dirty="0"/>
              <a:t>911; GIS; Recycling; Water Quality; Trustee	RBSD Charitable Foundation</a:t>
            </a:r>
          </a:p>
        </p:txBody>
      </p:sp>
      <p:grpSp>
        <p:nvGrpSpPr>
          <p:cNvPr id="21" name="Group 20">
            <a:extLst>
              <a:ext uri="{FF2B5EF4-FFF2-40B4-BE49-F238E27FC236}">
                <a16:creationId xmlns:a16="http://schemas.microsoft.com/office/drawing/2014/main" id="{A04B711C-AD34-1504-B793-7AE745E32A8F}"/>
              </a:ext>
            </a:extLst>
          </p:cNvPr>
          <p:cNvGrpSpPr/>
          <p:nvPr/>
        </p:nvGrpSpPr>
        <p:grpSpPr>
          <a:xfrm>
            <a:off x="5381455" y="4082980"/>
            <a:ext cx="2662567" cy="2957084"/>
            <a:chOff x="3844721" y="4014029"/>
            <a:chExt cx="2499520" cy="2957084"/>
          </a:xfrm>
        </p:grpSpPr>
        <p:sp>
          <p:nvSpPr>
            <p:cNvPr id="24" name="Oval 23">
              <a:extLst>
                <a:ext uri="{FF2B5EF4-FFF2-40B4-BE49-F238E27FC236}">
                  <a16:creationId xmlns:a16="http://schemas.microsoft.com/office/drawing/2014/main" id="{97449B47-DB4E-2780-C8C7-364E36AB78D3}"/>
                </a:ext>
              </a:extLst>
            </p:cNvPr>
            <p:cNvSpPr/>
            <p:nvPr/>
          </p:nvSpPr>
          <p:spPr>
            <a:xfrm>
              <a:off x="3844721" y="4014029"/>
              <a:ext cx="2486134" cy="2729049"/>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43F8F37-4D38-ADF4-475B-B5C2F9E32272}"/>
                </a:ext>
              </a:extLst>
            </p:cNvPr>
            <p:cNvSpPr txBox="1"/>
            <p:nvPr/>
          </p:nvSpPr>
          <p:spPr>
            <a:xfrm>
              <a:off x="4416097" y="6324782"/>
              <a:ext cx="1415670" cy="646331"/>
            </a:xfrm>
            <a:prstGeom prst="rect">
              <a:avLst/>
            </a:prstGeom>
            <a:noFill/>
          </p:spPr>
          <p:txBody>
            <a:bodyPr wrap="square" rtlCol="0">
              <a:spAutoFit/>
            </a:bodyPr>
            <a:lstStyle/>
            <a:p>
              <a:r>
                <a:rPr lang="en-US" b="1" dirty="0"/>
                <a:t>Commissions</a:t>
              </a:r>
            </a:p>
          </p:txBody>
        </p:sp>
        <p:grpSp>
          <p:nvGrpSpPr>
            <p:cNvPr id="78" name="Group 77">
              <a:extLst>
                <a:ext uri="{FF2B5EF4-FFF2-40B4-BE49-F238E27FC236}">
                  <a16:creationId xmlns:a16="http://schemas.microsoft.com/office/drawing/2014/main" id="{F48F9152-D275-AC2D-88FA-D095DCBEF66E}"/>
                </a:ext>
              </a:extLst>
            </p:cNvPr>
            <p:cNvGrpSpPr/>
            <p:nvPr/>
          </p:nvGrpSpPr>
          <p:grpSpPr>
            <a:xfrm>
              <a:off x="4141261" y="4284096"/>
              <a:ext cx="837170" cy="811130"/>
              <a:chOff x="6566567" y="453027"/>
              <a:chExt cx="942260" cy="815249"/>
            </a:xfrm>
          </p:grpSpPr>
          <p:sp>
            <p:nvSpPr>
              <p:cNvPr id="50" name="Oval 49">
                <a:extLst>
                  <a:ext uri="{FF2B5EF4-FFF2-40B4-BE49-F238E27FC236}">
                    <a16:creationId xmlns:a16="http://schemas.microsoft.com/office/drawing/2014/main" id="{C6F895CD-AD36-5CD4-F840-C56763784277}"/>
                  </a:ext>
                </a:extLst>
              </p:cNvPr>
              <p:cNvSpPr/>
              <p:nvPr/>
            </p:nvSpPr>
            <p:spPr>
              <a:xfrm>
                <a:off x="6566567" y="453027"/>
                <a:ext cx="899575" cy="81524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72728623-D8C3-29B6-D372-ACA9F91AC2DC}"/>
                  </a:ext>
                </a:extLst>
              </p:cNvPr>
              <p:cNvSpPr txBox="1"/>
              <p:nvPr/>
            </p:nvSpPr>
            <p:spPr>
              <a:xfrm>
                <a:off x="6609252" y="554252"/>
                <a:ext cx="899575" cy="603212"/>
              </a:xfrm>
              <a:prstGeom prst="rect">
                <a:avLst/>
              </a:prstGeom>
              <a:noFill/>
            </p:spPr>
            <p:txBody>
              <a:bodyPr wrap="square" rtlCol="0">
                <a:spAutoFit/>
              </a:bodyPr>
              <a:lstStyle/>
              <a:p>
                <a:r>
                  <a:rPr lang="en-US" sz="1100" dirty="0"/>
                  <a:t>Festival: Jubilee, Christmas</a:t>
                </a:r>
              </a:p>
            </p:txBody>
          </p:sp>
        </p:grpSp>
        <p:grpSp>
          <p:nvGrpSpPr>
            <p:cNvPr id="75" name="Group 74">
              <a:extLst>
                <a:ext uri="{FF2B5EF4-FFF2-40B4-BE49-F238E27FC236}">
                  <a16:creationId xmlns:a16="http://schemas.microsoft.com/office/drawing/2014/main" id="{F9A20D55-808D-D9A3-D0A6-6E23EC92F695}"/>
                </a:ext>
              </a:extLst>
            </p:cNvPr>
            <p:cNvGrpSpPr/>
            <p:nvPr/>
          </p:nvGrpSpPr>
          <p:grpSpPr>
            <a:xfrm>
              <a:off x="5524820" y="4628738"/>
              <a:ext cx="685675" cy="675196"/>
              <a:chOff x="6253556" y="1222521"/>
              <a:chExt cx="593929" cy="560602"/>
            </a:xfrm>
          </p:grpSpPr>
          <p:sp>
            <p:nvSpPr>
              <p:cNvPr id="53" name="Oval 52">
                <a:extLst>
                  <a:ext uri="{FF2B5EF4-FFF2-40B4-BE49-F238E27FC236}">
                    <a16:creationId xmlns:a16="http://schemas.microsoft.com/office/drawing/2014/main" id="{A0B7EF0A-E7C0-279B-FBBE-9F9B8074BC6C}"/>
                  </a:ext>
                </a:extLst>
              </p:cNvPr>
              <p:cNvSpPr/>
              <p:nvPr/>
            </p:nvSpPr>
            <p:spPr>
              <a:xfrm>
                <a:off x="6253556" y="1222521"/>
                <a:ext cx="593929" cy="56060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6EC33F41-3800-914C-6343-D533A942384F}"/>
                  </a:ext>
                </a:extLst>
              </p:cNvPr>
              <p:cNvSpPr txBox="1"/>
              <p:nvPr/>
            </p:nvSpPr>
            <p:spPr>
              <a:xfrm>
                <a:off x="6403824" y="1405944"/>
                <a:ext cx="431469" cy="230625"/>
              </a:xfrm>
              <a:prstGeom prst="rect">
                <a:avLst/>
              </a:prstGeom>
              <a:noFill/>
            </p:spPr>
            <p:txBody>
              <a:bodyPr wrap="square" rtlCol="0">
                <a:spAutoFit/>
              </a:bodyPr>
              <a:lstStyle/>
              <a:p>
                <a:r>
                  <a:rPr lang="en-US" sz="1100" dirty="0"/>
                  <a:t>BZA</a:t>
                </a:r>
              </a:p>
            </p:txBody>
          </p:sp>
        </p:grpSp>
        <p:grpSp>
          <p:nvGrpSpPr>
            <p:cNvPr id="76" name="Group 75">
              <a:extLst>
                <a:ext uri="{FF2B5EF4-FFF2-40B4-BE49-F238E27FC236}">
                  <a16:creationId xmlns:a16="http://schemas.microsoft.com/office/drawing/2014/main" id="{53D57F0B-053F-7DFD-7C03-226D33FB00C8}"/>
                </a:ext>
              </a:extLst>
            </p:cNvPr>
            <p:cNvGrpSpPr/>
            <p:nvPr/>
          </p:nvGrpSpPr>
          <p:grpSpPr>
            <a:xfrm>
              <a:off x="3875076" y="5058948"/>
              <a:ext cx="745591" cy="681329"/>
              <a:chOff x="5238220" y="1176585"/>
              <a:chExt cx="745591" cy="681329"/>
            </a:xfrm>
          </p:grpSpPr>
          <p:sp>
            <p:nvSpPr>
              <p:cNvPr id="68" name="Oval 67">
                <a:extLst>
                  <a:ext uri="{FF2B5EF4-FFF2-40B4-BE49-F238E27FC236}">
                    <a16:creationId xmlns:a16="http://schemas.microsoft.com/office/drawing/2014/main" id="{A80BF002-81DF-DE4D-B026-3569A436E6DD}"/>
                  </a:ext>
                </a:extLst>
              </p:cNvPr>
              <p:cNvSpPr/>
              <p:nvPr/>
            </p:nvSpPr>
            <p:spPr>
              <a:xfrm>
                <a:off x="5238220" y="1176585"/>
                <a:ext cx="683008" cy="68132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C5215C24-7941-2939-6DF0-D3F8477EB0C7}"/>
                  </a:ext>
                </a:extLst>
              </p:cNvPr>
              <p:cNvSpPr txBox="1"/>
              <p:nvPr/>
            </p:nvSpPr>
            <p:spPr>
              <a:xfrm>
                <a:off x="5255366" y="1397348"/>
                <a:ext cx="728445" cy="253916"/>
              </a:xfrm>
              <a:prstGeom prst="rect">
                <a:avLst/>
              </a:prstGeom>
              <a:noFill/>
            </p:spPr>
            <p:txBody>
              <a:bodyPr wrap="square" rtlCol="0">
                <a:spAutoFit/>
              </a:bodyPr>
              <a:lstStyle/>
              <a:p>
                <a:r>
                  <a:rPr lang="en-US" sz="1050" dirty="0"/>
                  <a:t>Cemetery</a:t>
                </a:r>
              </a:p>
            </p:txBody>
          </p:sp>
        </p:grpSp>
        <p:grpSp>
          <p:nvGrpSpPr>
            <p:cNvPr id="80" name="Group 79">
              <a:extLst>
                <a:ext uri="{FF2B5EF4-FFF2-40B4-BE49-F238E27FC236}">
                  <a16:creationId xmlns:a16="http://schemas.microsoft.com/office/drawing/2014/main" id="{358F29C8-4D84-66CC-15CA-E611A42FE5A9}"/>
                </a:ext>
              </a:extLst>
            </p:cNvPr>
            <p:cNvGrpSpPr/>
            <p:nvPr/>
          </p:nvGrpSpPr>
          <p:grpSpPr>
            <a:xfrm>
              <a:off x="5594021" y="5384329"/>
              <a:ext cx="750220" cy="561994"/>
              <a:chOff x="7060144" y="1676237"/>
              <a:chExt cx="789345" cy="608529"/>
            </a:xfrm>
            <a:solidFill>
              <a:schemeClr val="accent6">
                <a:lumMod val="20000"/>
                <a:lumOff val="80000"/>
              </a:schemeClr>
            </a:solidFill>
          </p:grpSpPr>
          <p:sp>
            <p:nvSpPr>
              <p:cNvPr id="66" name="Oval 65">
                <a:extLst>
                  <a:ext uri="{FF2B5EF4-FFF2-40B4-BE49-F238E27FC236}">
                    <a16:creationId xmlns:a16="http://schemas.microsoft.com/office/drawing/2014/main" id="{C6018B59-6CAE-4CDA-BC66-904990EC97D9}"/>
                  </a:ext>
                </a:extLst>
              </p:cNvPr>
              <p:cNvSpPr/>
              <p:nvPr/>
            </p:nvSpPr>
            <p:spPr>
              <a:xfrm>
                <a:off x="7060144" y="1676237"/>
                <a:ext cx="619412" cy="6085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1023683B-FEF9-33AC-A4EF-C87944B1186C}"/>
                  </a:ext>
                </a:extLst>
              </p:cNvPr>
              <p:cNvSpPr txBox="1"/>
              <p:nvPr/>
            </p:nvSpPr>
            <p:spPr>
              <a:xfrm>
                <a:off x="7196572" y="1870907"/>
                <a:ext cx="652917" cy="253915"/>
              </a:xfrm>
              <a:prstGeom prst="rect">
                <a:avLst/>
              </a:prstGeom>
              <a:noFill/>
            </p:spPr>
            <p:txBody>
              <a:bodyPr wrap="square" rtlCol="0">
                <a:spAutoFit/>
              </a:bodyPr>
              <a:lstStyle/>
              <a:p>
                <a:r>
                  <a:rPr lang="en-US" sz="1050" dirty="0"/>
                  <a:t>Art</a:t>
                </a:r>
              </a:p>
            </p:txBody>
          </p:sp>
        </p:grpSp>
        <p:grpSp>
          <p:nvGrpSpPr>
            <p:cNvPr id="79" name="Group 78">
              <a:extLst>
                <a:ext uri="{FF2B5EF4-FFF2-40B4-BE49-F238E27FC236}">
                  <a16:creationId xmlns:a16="http://schemas.microsoft.com/office/drawing/2014/main" id="{D387327B-6715-CCD8-C091-B3EC5860F710}"/>
                </a:ext>
              </a:extLst>
            </p:cNvPr>
            <p:cNvGrpSpPr/>
            <p:nvPr/>
          </p:nvGrpSpPr>
          <p:grpSpPr>
            <a:xfrm>
              <a:off x="4960468" y="4131050"/>
              <a:ext cx="764878" cy="713290"/>
              <a:chOff x="6952162" y="1172698"/>
              <a:chExt cx="728387" cy="666302"/>
            </a:xfrm>
          </p:grpSpPr>
          <p:sp>
            <p:nvSpPr>
              <p:cNvPr id="67" name="Oval 66">
                <a:extLst>
                  <a:ext uri="{FF2B5EF4-FFF2-40B4-BE49-F238E27FC236}">
                    <a16:creationId xmlns:a16="http://schemas.microsoft.com/office/drawing/2014/main" id="{52F599B5-F26E-E249-4086-D2183DF16AD1}"/>
                  </a:ext>
                </a:extLst>
              </p:cNvPr>
              <p:cNvSpPr/>
              <p:nvPr/>
            </p:nvSpPr>
            <p:spPr>
              <a:xfrm>
                <a:off x="6952162" y="1172698"/>
                <a:ext cx="685971" cy="66630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31218C47-EA26-3955-EADF-4318E52313F3}"/>
                  </a:ext>
                </a:extLst>
              </p:cNvPr>
              <p:cNvSpPr txBox="1"/>
              <p:nvPr/>
            </p:nvSpPr>
            <p:spPr>
              <a:xfrm>
                <a:off x="7004838" y="1367888"/>
                <a:ext cx="675711" cy="261610"/>
              </a:xfrm>
              <a:prstGeom prst="rect">
                <a:avLst/>
              </a:prstGeom>
              <a:noFill/>
            </p:spPr>
            <p:txBody>
              <a:bodyPr wrap="square" rtlCol="0">
                <a:spAutoFit/>
              </a:bodyPr>
              <a:lstStyle/>
              <a:p>
                <a:r>
                  <a:rPr lang="en-US" sz="1100" dirty="0"/>
                  <a:t>Planning</a:t>
                </a:r>
              </a:p>
            </p:txBody>
          </p:sp>
        </p:grpSp>
        <p:grpSp>
          <p:nvGrpSpPr>
            <p:cNvPr id="81" name="Group 80">
              <a:extLst>
                <a:ext uri="{FF2B5EF4-FFF2-40B4-BE49-F238E27FC236}">
                  <a16:creationId xmlns:a16="http://schemas.microsoft.com/office/drawing/2014/main" id="{BD07D4B2-280F-AAAD-ED1E-101DF8E6ED22}"/>
                </a:ext>
              </a:extLst>
            </p:cNvPr>
            <p:cNvGrpSpPr/>
            <p:nvPr/>
          </p:nvGrpSpPr>
          <p:grpSpPr>
            <a:xfrm>
              <a:off x="4185784" y="5698697"/>
              <a:ext cx="834307" cy="714036"/>
              <a:chOff x="5289670" y="2212878"/>
              <a:chExt cx="834307" cy="714036"/>
            </a:xfrm>
          </p:grpSpPr>
          <p:sp>
            <p:nvSpPr>
              <p:cNvPr id="73" name="Oval 72">
                <a:extLst>
                  <a:ext uri="{FF2B5EF4-FFF2-40B4-BE49-F238E27FC236}">
                    <a16:creationId xmlns:a16="http://schemas.microsoft.com/office/drawing/2014/main" id="{B78649DF-5658-48DC-0615-FA7C220D82F8}"/>
                  </a:ext>
                </a:extLst>
              </p:cNvPr>
              <p:cNvSpPr/>
              <p:nvPr/>
            </p:nvSpPr>
            <p:spPr>
              <a:xfrm>
                <a:off x="5289670" y="2212878"/>
                <a:ext cx="748345" cy="71403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903C5ED-5157-C68F-835E-C8B57C3A683E}"/>
                  </a:ext>
                </a:extLst>
              </p:cNvPr>
              <p:cNvSpPr txBox="1"/>
              <p:nvPr/>
            </p:nvSpPr>
            <p:spPr>
              <a:xfrm rot="10800000" flipH="1" flipV="1">
                <a:off x="5405264" y="2285026"/>
                <a:ext cx="718713" cy="600164"/>
              </a:xfrm>
              <a:prstGeom prst="rect">
                <a:avLst/>
              </a:prstGeom>
              <a:noFill/>
            </p:spPr>
            <p:txBody>
              <a:bodyPr wrap="square" rtlCol="0">
                <a:spAutoFit/>
              </a:bodyPr>
              <a:lstStyle/>
              <a:p>
                <a:r>
                  <a:rPr lang="en-US" sz="1100" dirty="0"/>
                  <a:t>Parks, Trails &amp; Rec</a:t>
                </a:r>
              </a:p>
            </p:txBody>
          </p:sp>
        </p:grpSp>
        <p:sp>
          <p:nvSpPr>
            <p:cNvPr id="2" name="Oval 1">
              <a:extLst>
                <a:ext uri="{FF2B5EF4-FFF2-40B4-BE49-F238E27FC236}">
                  <a16:creationId xmlns:a16="http://schemas.microsoft.com/office/drawing/2014/main" id="{03081ECC-FC12-73D6-8288-3074B5743B83}"/>
                </a:ext>
              </a:extLst>
            </p:cNvPr>
            <p:cNvSpPr/>
            <p:nvPr/>
          </p:nvSpPr>
          <p:spPr>
            <a:xfrm>
              <a:off x="5085794" y="5811748"/>
              <a:ext cx="606159" cy="60733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BF23026-B003-636C-9B5D-D2D3644B42C5}"/>
                </a:ext>
              </a:extLst>
            </p:cNvPr>
            <p:cNvSpPr txBox="1"/>
            <p:nvPr/>
          </p:nvSpPr>
          <p:spPr>
            <a:xfrm>
              <a:off x="5049385" y="5989659"/>
              <a:ext cx="828576" cy="261610"/>
            </a:xfrm>
            <a:prstGeom prst="rect">
              <a:avLst/>
            </a:prstGeom>
            <a:noFill/>
          </p:spPr>
          <p:txBody>
            <a:bodyPr wrap="square" rtlCol="0">
              <a:spAutoFit/>
            </a:bodyPr>
            <a:lstStyle/>
            <a:p>
              <a:r>
                <a:rPr lang="en-US" sz="1100" dirty="0"/>
                <a:t>Nonprofit</a:t>
              </a:r>
            </a:p>
          </p:txBody>
        </p:sp>
      </p:grpSp>
      <p:sp>
        <p:nvSpPr>
          <p:cNvPr id="6" name="Oval 5">
            <a:extLst>
              <a:ext uri="{FF2B5EF4-FFF2-40B4-BE49-F238E27FC236}">
                <a16:creationId xmlns:a16="http://schemas.microsoft.com/office/drawing/2014/main" id="{771889BB-6525-BBB4-7C56-D65992FD30A3}"/>
              </a:ext>
            </a:extLst>
          </p:cNvPr>
          <p:cNvSpPr/>
          <p:nvPr/>
        </p:nvSpPr>
        <p:spPr>
          <a:xfrm>
            <a:off x="947873" y="4364001"/>
            <a:ext cx="985312" cy="8947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Randy Bell Fleet Services Manager (1)</a:t>
            </a:r>
          </a:p>
        </p:txBody>
      </p:sp>
      <p:sp>
        <p:nvSpPr>
          <p:cNvPr id="9" name="Oval 8">
            <a:extLst>
              <a:ext uri="{FF2B5EF4-FFF2-40B4-BE49-F238E27FC236}">
                <a16:creationId xmlns:a16="http://schemas.microsoft.com/office/drawing/2014/main" id="{37F39003-071E-BEB7-C4F8-E989A10D2ABE}"/>
              </a:ext>
            </a:extLst>
          </p:cNvPr>
          <p:cNvSpPr/>
          <p:nvPr/>
        </p:nvSpPr>
        <p:spPr>
          <a:xfrm>
            <a:off x="4263027" y="3128434"/>
            <a:ext cx="2248157" cy="9883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u="sng" dirty="0">
                <a:solidFill>
                  <a:schemeClr val="tx1"/>
                </a:solidFill>
              </a:rPr>
              <a:t>4 Shifts</a:t>
            </a:r>
          </a:p>
          <a:p>
            <a:pPr algn="ctr"/>
            <a:r>
              <a:rPr lang="en-US" sz="950" dirty="0">
                <a:solidFill>
                  <a:schemeClr val="tx1"/>
                </a:solidFill>
              </a:rPr>
              <a:t>Captain Darren Brandon +3</a:t>
            </a:r>
          </a:p>
          <a:p>
            <a:pPr algn="ctr"/>
            <a:r>
              <a:rPr lang="en-US" sz="950">
                <a:solidFill>
                  <a:schemeClr val="tx1"/>
                </a:solidFill>
              </a:rPr>
              <a:t>Captain Corey Johnson +</a:t>
            </a:r>
            <a:r>
              <a:rPr lang="en-US" sz="950" dirty="0">
                <a:solidFill>
                  <a:schemeClr val="tx1"/>
                </a:solidFill>
              </a:rPr>
              <a:t>3</a:t>
            </a:r>
          </a:p>
          <a:p>
            <a:pPr algn="ctr"/>
            <a:r>
              <a:rPr lang="en-US" sz="950" dirty="0">
                <a:solidFill>
                  <a:schemeClr val="tx1"/>
                </a:solidFill>
              </a:rPr>
              <a:t>Captain Larry Olivier +3</a:t>
            </a:r>
          </a:p>
          <a:p>
            <a:pPr algn="ctr"/>
            <a:r>
              <a:rPr lang="en-US" sz="950" dirty="0">
                <a:solidFill>
                  <a:schemeClr val="tx1"/>
                </a:solidFill>
              </a:rPr>
              <a:t>Captain Scott Pell (PT) </a:t>
            </a:r>
          </a:p>
        </p:txBody>
      </p:sp>
      <p:sp>
        <p:nvSpPr>
          <p:cNvPr id="19" name="Oval 18">
            <a:extLst>
              <a:ext uri="{FF2B5EF4-FFF2-40B4-BE49-F238E27FC236}">
                <a16:creationId xmlns:a16="http://schemas.microsoft.com/office/drawing/2014/main" id="{BF92B227-CA84-0DA2-B49F-830463A8BC65}"/>
              </a:ext>
            </a:extLst>
          </p:cNvPr>
          <p:cNvSpPr/>
          <p:nvPr/>
        </p:nvSpPr>
        <p:spPr>
          <a:xfrm>
            <a:off x="6698761" y="37168"/>
            <a:ext cx="2273654" cy="216143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EB840C4-41D1-7934-A4B2-8B7C36E4A055}"/>
              </a:ext>
            </a:extLst>
          </p:cNvPr>
          <p:cNvSpPr/>
          <p:nvPr/>
        </p:nvSpPr>
        <p:spPr>
          <a:xfrm>
            <a:off x="6868416" y="464947"/>
            <a:ext cx="943523" cy="7679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Leslie Johnson</a:t>
            </a:r>
          </a:p>
          <a:p>
            <a:pPr algn="ctr"/>
            <a:r>
              <a:rPr lang="en-US" sz="1100" b="1" dirty="0">
                <a:solidFill>
                  <a:schemeClr val="tx1"/>
                </a:solidFill>
              </a:rPr>
              <a:t>Director</a:t>
            </a:r>
          </a:p>
        </p:txBody>
      </p:sp>
      <p:sp>
        <p:nvSpPr>
          <p:cNvPr id="10" name="Oval 9">
            <a:extLst>
              <a:ext uri="{FF2B5EF4-FFF2-40B4-BE49-F238E27FC236}">
                <a16:creationId xmlns:a16="http://schemas.microsoft.com/office/drawing/2014/main" id="{0D1A7536-377C-4A3B-990F-5E3D271BB643}"/>
              </a:ext>
            </a:extLst>
          </p:cNvPr>
          <p:cNvSpPr/>
          <p:nvPr/>
        </p:nvSpPr>
        <p:spPr>
          <a:xfrm>
            <a:off x="7982652" y="428674"/>
            <a:ext cx="893222" cy="786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Eddie Clinton</a:t>
            </a:r>
          </a:p>
          <a:p>
            <a:pPr algn="ctr"/>
            <a:r>
              <a:rPr lang="en-US" sz="1000" dirty="0">
                <a:solidFill>
                  <a:schemeClr val="tx1"/>
                </a:solidFill>
              </a:rPr>
              <a:t>Building Official</a:t>
            </a:r>
          </a:p>
        </p:txBody>
      </p:sp>
      <p:sp>
        <p:nvSpPr>
          <p:cNvPr id="55" name="Oval 54">
            <a:extLst>
              <a:ext uri="{FF2B5EF4-FFF2-40B4-BE49-F238E27FC236}">
                <a16:creationId xmlns:a16="http://schemas.microsoft.com/office/drawing/2014/main" id="{53565777-696A-D8E7-0A8C-834A3CDC34D0}"/>
              </a:ext>
            </a:extLst>
          </p:cNvPr>
          <p:cNvSpPr/>
          <p:nvPr/>
        </p:nvSpPr>
        <p:spPr>
          <a:xfrm>
            <a:off x="7841484" y="1226884"/>
            <a:ext cx="902419" cy="7679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Michael Pham</a:t>
            </a:r>
          </a:p>
          <a:p>
            <a:pPr algn="ctr"/>
            <a:r>
              <a:rPr lang="en-US" sz="1100" dirty="0">
                <a:solidFill>
                  <a:schemeClr val="tx1"/>
                </a:solidFill>
              </a:rPr>
              <a:t>Planner                                                     </a:t>
            </a:r>
          </a:p>
        </p:txBody>
      </p:sp>
      <p:sp>
        <p:nvSpPr>
          <p:cNvPr id="20" name="Oval 19">
            <a:extLst>
              <a:ext uri="{FF2B5EF4-FFF2-40B4-BE49-F238E27FC236}">
                <a16:creationId xmlns:a16="http://schemas.microsoft.com/office/drawing/2014/main" id="{40865EDE-E8F0-3160-F2A2-86196CA71AFF}"/>
              </a:ext>
            </a:extLst>
          </p:cNvPr>
          <p:cNvSpPr/>
          <p:nvPr/>
        </p:nvSpPr>
        <p:spPr>
          <a:xfrm>
            <a:off x="6878150" y="1263662"/>
            <a:ext cx="943523" cy="6629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Beth Powell Office Manager</a:t>
            </a:r>
          </a:p>
        </p:txBody>
      </p:sp>
      <p:grpSp>
        <p:nvGrpSpPr>
          <p:cNvPr id="77" name="Group 76">
            <a:extLst>
              <a:ext uri="{FF2B5EF4-FFF2-40B4-BE49-F238E27FC236}">
                <a16:creationId xmlns:a16="http://schemas.microsoft.com/office/drawing/2014/main" id="{AA71E314-4001-1B10-497A-20A0B68E5EBF}"/>
              </a:ext>
            </a:extLst>
          </p:cNvPr>
          <p:cNvGrpSpPr/>
          <p:nvPr/>
        </p:nvGrpSpPr>
        <p:grpSpPr>
          <a:xfrm>
            <a:off x="6268729" y="4979212"/>
            <a:ext cx="983616" cy="914837"/>
            <a:chOff x="5692555" y="400223"/>
            <a:chExt cx="932402" cy="885046"/>
          </a:xfrm>
          <a:solidFill>
            <a:schemeClr val="accent4">
              <a:lumMod val="20000"/>
              <a:lumOff val="80000"/>
            </a:schemeClr>
          </a:solidFill>
        </p:grpSpPr>
        <p:sp>
          <p:nvSpPr>
            <p:cNvPr id="47" name="Oval 46">
              <a:extLst>
                <a:ext uri="{FF2B5EF4-FFF2-40B4-BE49-F238E27FC236}">
                  <a16:creationId xmlns:a16="http://schemas.microsoft.com/office/drawing/2014/main" id="{5B3AF695-D95C-E8AE-CC94-CC84AF2B688A}"/>
                </a:ext>
              </a:extLst>
            </p:cNvPr>
            <p:cNvSpPr/>
            <p:nvPr/>
          </p:nvSpPr>
          <p:spPr>
            <a:xfrm>
              <a:off x="5692555" y="400223"/>
              <a:ext cx="893067" cy="88504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B5A022D-F622-A622-C9F9-7B266F9A5AD3}"/>
                </a:ext>
              </a:extLst>
            </p:cNvPr>
            <p:cNvSpPr txBox="1"/>
            <p:nvPr/>
          </p:nvSpPr>
          <p:spPr>
            <a:xfrm>
              <a:off x="5717557" y="566762"/>
              <a:ext cx="907400" cy="446631"/>
            </a:xfrm>
            <a:prstGeom prst="rect">
              <a:avLst/>
            </a:prstGeom>
            <a:noFill/>
          </p:spPr>
          <p:txBody>
            <a:bodyPr wrap="square" rtlCol="0">
              <a:spAutoFit/>
            </a:bodyPr>
            <a:lstStyle/>
            <a:p>
              <a:r>
                <a:rPr lang="en-US" sz="1050" dirty="0"/>
                <a:t>       </a:t>
              </a:r>
              <a:r>
                <a:rPr lang="en-US" sz="1200" b="1" dirty="0"/>
                <a:t>City Commission</a:t>
              </a:r>
            </a:p>
          </p:txBody>
        </p:sp>
      </p:grpSp>
      <p:sp>
        <p:nvSpPr>
          <p:cNvPr id="22" name="TextBox 21">
            <a:extLst>
              <a:ext uri="{FF2B5EF4-FFF2-40B4-BE49-F238E27FC236}">
                <a16:creationId xmlns:a16="http://schemas.microsoft.com/office/drawing/2014/main" id="{B66474E4-977A-9C60-36C4-9E52FC7BEA21}"/>
              </a:ext>
            </a:extLst>
          </p:cNvPr>
          <p:cNvSpPr txBox="1"/>
          <p:nvPr/>
        </p:nvSpPr>
        <p:spPr>
          <a:xfrm>
            <a:off x="7306372" y="44816"/>
            <a:ext cx="1500608" cy="477054"/>
          </a:xfrm>
          <a:prstGeom prst="rect">
            <a:avLst/>
          </a:prstGeom>
          <a:noFill/>
        </p:spPr>
        <p:txBody>
          <a:bodyPr wrap="square" rtlCol="0">
            <a:spAutoFit/>
          </a:bodyPr>
          <a:lstStyle/>
          <a:p>
            <a:r>
              <a:rPr lang="en-US" sz="1250" b="1" dirty="0"/>
              <a:t>Community Development</a:t>
            </a:r>
          </a:p>
        </p:txBody>
      </p:sp>
      <p:sp>
        <p:nvSpPr>
          <p:cNvPr id="36" name="Oval 35">
            <a:extLst>
              <a:ext uri="{FF2B5EF4-FFF2-40B4-BE49-F238E27FC236}">
                <a16:creationId xmlns:a16="http://schemas.microsoft.com/office/drawing/2014/main" id="{9305DF82-19C9-8A41-F52E-41F70DC6929C}"/>
              </a:ext>
            </a:extLst>
          </p:cNvPr>
          <p:cNvSpPr/>
          <p:nvPr/>
        </p:nvSpPr>
        <p:spPr>
          <a:xfrm>
            <a:off x="11186875" y="4648875"/>
            <a:ext cx="865562" cy="7333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a:solidFill>
                  <a:schemeClr val="tx1"/>
                </a:solidFill>
              </a:rPr>
              <a:t>Det. </a:t>
            </a:r>
            <a:r>
              <a:rPr lang="en-US" sz="950">
                <a:solidFill>
                  <a:schemeClr val="tx1"/>
                </a:solidFill>
              </a:rPr>
              <a:t>Dennis</a:t>
            </a:r>
          </a:p>
          <a:p>
            <a:pPr algn="ctr"/>
            <a:r>
              <a:rPr lang="en-US" sz="950">
                <a:solidFill>
                  <a:schemeClr val="tx1"/>
                </a:solidFill>
              </a:rPr>
              <a:t>K-9 </a:t>
            </a:r>
            <a:r>
              <a:rPr lang="en-US" sz="950" dirty="0">
                <a:solidFill>
                  <a:schemeClr val="tx1"/>
                </a:solidFill>
              </a:rPr>
              <a:t>Officer</a:t>
            </a:r>
          </a:p>
        </p:txBody>
      </p:sp>
      <p:sp>
        <p:nvSpPr>
          <p:cNvPr id="18" name="Oval 17">
            <a:extLst>
              <a:ext uri="{FF2B5EF4-FFF2-40B4-BE49-F238E27FC236}">
                <a16:creationId xmlns:a16="http://schemas.microsoft.com/office/drawing/2014/main" id="{12706F6E-1C8A-3300-B08B-FF7F66610832}"/>
              </a:ext>
            </a:extLst>
          </p:cNvPr>
          <p:cNvSpPr/>
          <p:nvPr/>
        </p:nvSpPr>
        <p:spPr>
          <a:xfrm>
            <a:off x="124308" y="2866441"/>
            <a:ext cx="1137106" cy="6547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Nate Hall</a:t>
            </a:r>
          </a:p>
          <a:p>
            <a:pPr algn="ctr"/>
            <a:r>
              <a:rPr lang="en-US" sz="1000" dirty="0">
                <a:solidFill>
                  <a:schemeClr val="tx1"/>
                </a:solidFill>
              </a:rPr>
              <a:t>Engineering Tech</a:t>
            </a:r>
          </a:p>
        </p:txBody>
      </p:sp>
    </p:spTree>
    <p:extLst>
      <p:ext uri="{BB962C8B-B14F-4D97-AF65-F5344CB8AC3E}">
        <p14:creationId xmlns:p14="http://schemas.microsoft.com/office/powerpoint/2010/main" val="376645035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D1D2-ED00-5E1E-8D48-1DE6F9C10063}"/>
              </a:ext>
            </a:extLst>
          </p:cNvPr>
          <p:cNvSpPr>
            <a:spLocks noGrp="1"/>
          </p:cNvSpPr>
          <p:nvPr>
            <p:ph type="title"/>
          </p:nvPr>
        </p:nvSpPr>
        <p:spPr>
          <a:xfrm>
            <a:off x="550501" y="88778"/>
            <a:ext cx="10515600" cy="1325563"/>
          </a:xfrm>
        </p:spPr>
        <p:txBody>
          <a:bodyPr/>
          <a:lstStyle/>
          <a:p>
            <a:r>
              <a:rPr lang="en-US" dirty="0"/>
              <a:t>Wrap up… stay informed</a:t>
            </a:r>
          </a:p>
        </p:txBody>
      </p:sp>
      <p:sp>
        <p:nvSpPr>
          <p:cNvPr id="3" name="Content Placeholder 2">
            <a:extLst>
              <a:ext uri="{FF2B5EF4-FFF2-40B4-BE49-F238E27FC236}">
                <a16:creationId xmlns:a16="http://schemas.microsoft.com/office/drawing/2014/main" id="{BD94DAE7-6F8F-D86F-8227-D94EE7D64AD6}"/>
              </a:ext>
            </a:extLst>
          </p:cNvPr>
          <p:cNvSpPr>
            <a:spLocks noGrp="1"/>
          </p:cNvSpPr>
          <p:nvPr>
            <p:ph idx="1"/>
          </p:nvPr>
        </p:nvSpPr>
        <p:spPr>
          <a:xfrm>
            <a:off x="4272111" y="1217800"/>
            <a:ext cx="7352832" cy="5640199"/>
          </a:xfrm>
        </p:spPr>
        <p:txBody>
          <a:bodyPr>
            <a:normAutofit fontScale="85000" lnSpcReduction="20000"/>
          </a:bodyPr>
          <a:lstStyle/>
          <a:p>
            <a:r>
              <a:rPr lang="en-US" sz="3000" dirty="0">
                <a:solidFill>
                  <a:srgbClr val="0070C0"/>
                </a:solidFill>
              </a:rPr>
              <a:t>Facebook</a:t>
            </a:r>
            <a:br>
              <a:rPr lang="en-US" sz="3000" dirty="0"/>
            </a:br>
            <a:r>
              <a:rPr lang="en-US" sz="3000" dirty="0">
                <a:solidFill>
                  <a:srgbClr val="FF0000"/>
                </a:solidFill>
              </a:rPr>
              <a:t>City of Red Bank TN </a:t>
            </a:r>
            <a:br>
              <a:rPr lang="en-US" sz="1000" dirty="0">
                <a:solidFill>
                  <a:schemeClr val="accent1"/>
                </a:solidFill>
              </a:rPr>
            </a:br>
            <a:endParaRPr lang="en-US" sz="1000" dirty="0"/>
          </a:p>
          <a:p>
            <a:r>
              <a:rPr lang="en-US" sz="3000" dirty="0">
                <a:solidFill>
                  <a:srgbClr val="0070C0"/>
                </a:solidFill>
              </a:rPr>
              <a:t>Instagram </a:t>
            </a:r>
            <a:br>
              <a:rPr lang="en-US" sz="3000" dirty="0">
                <a:solidFill>
                  <a:srgbClr val="0070C0"/>
                </a:solidFill>
              </a:rPr>
            </a:br>
            <a:r>
              <a:rPr lang="en-US" sz="3000" dirty="0">
                <a:solidFill>
                  <a:srgbClr val="FF0000"/>
                </a:solidFill>
              </a:rPr>
              <a:t>City of Red Bank </a:t>
            </a:r>
            <a:br>
              <a:rPr lang="en-US" sz="1000" dirty="0">
                <a:solidFill>
                  <a:srgbClr val="0070C0"/>
                </a:solidFill>
              </a:rPr>
            </a:br>
            <a:endParaRPr lang="en-US" sz="1000" dirty="0">
              <a:solidFill>
                <a:srgbClr val="0070C0"/>
              </a:solidFill>
            </a:endParaRPr>
          </a:p>
          <a:p>
            <a:r>
              <a:rPr lang="en-US" sz="3000" dirty="0">
                <a:solidFill>
                  <a:srgbClr val="0070C0"/>
                </a:solidFill>
              </a:rPr>
              <a:t>Webpage</a:t>
            </a:r>
            <a:br>
              <a:rPr lang="en-US" sz="3000" dirty="0">
                <a:solidFill>
                  <a:srgbClr val="0070C0"/>
                </a:solidFill>
              </a:rPr>
            </a:br>
            <a:r>
              <a:rPr lang="en-US" sz="3000" dirty="0">
                <a:solidFill>
                  <a:srgbClr val="FF0000"/>
                </a:solidFill>
              </a:rPr>
              <a:t>www.redbanktn.gov</a:t>
            </a:r>
            <a:br>
              <a:rPr lang="en-US" sz="1000" dirty="0">
                <a:solidFill>
                  <a:srgbClr val="FF0000"/>
                </a:solidFill>
              </a:rPr>
            </a:br>
            <a:endParaRPr lang="en-US" sz="1000" dirty="0">
              <a:solidFill>
                <a:srgbClr val="0070C0"/>
              </a:solidFill>
            </a:endParaRPr>
          </a:p>
          <a:p>
            <a:r>
              <a:rPr lang="en-US" sz="3000" dirty="0">
                <a:solidFill>
                  <a:srgbClr val="0070C0"/>
                </a:solidFill>
              </a:rPr>
              <a:t>Subscribe to our monthly </a:t>
            </a:r>
            <a:br>
              <a:rPr lang="en-US" sz="3000" dirty="0">
                <a:solidFill>
                  <a:srgbClr val="0070C0"/>
                </a:solidFill>
              </a:rPr>
            </a:br>
            <a:r>
              <a:rPr lang="en-US" sz="3000" dirty="0">
                <a:solidFill>
                  <a:srgbClr val="FF0000"/>
                </a:solidFill>
              </a:rPr>
              <a:t>newsletter</a:t>
            </a:r>
            <a:r>
              <a:rPr lang="en-US" sz="3000" dirty="0">
                <a:solidFill>
                  <a:srgbClr val="0070C0"/>
                </a:solidFill>
              </a:rPr>
              <a:t> at</a:t>
            </a:r>
            <a:br>
              <a:rPr lang="en-US" sz="3000" dirty="0"/>
            </a:br>
            <a:r>
              <a:rPr lang="en-US" sz="3000" dirty="0">
                <a:solidFill>
                  <a:srgbClr val="0070C0"/>
                </a:solidFill>
              </a:rPr>
              <a:t>www.redbanktn.gov</a:t>
            </a:r>
            <a:br>
              <a:rPr lang="en-US" sz="1000" dirty="0">
                <a:solidFill>
                  <a:srgbClr val="FF0000"/>
                </a:solidFill>
              </a:rPr>
            </a:br>
            <a:endParaRPr lang="en-US" sz="1000" dirty="0">
              <a:solidFill>
                <a:srgbClr val="FF0000"/>
              </a:solidFill>
            </a:endParaRPr>
          </a:p>
          <a:p>
            <a:r>
              <a:rPr lang="en-US" sz="3100" dirty="0">
                <a:solidFill>
                  <a:schemeClr val="accent1">
                    <a:lumMod val="75000"/>
                  </a:schemeClr>
                </a:solidFill>
              </a:rPr>
              <a:t>Attend a </a:t>
            </a:r>
            <a:r>
              <a:rPr lang="en-US" sz="3100" dirty="0">
                <a:solidFill>
                  <a:srgbClr val="FF0000"/>
                </a:solidFill>
              </a:rPr>
              <a:t>Commission</a:t>
            </a:r>
            <a:br>
              <a:rPr lang="en-US" sz="3100" dirty="0">
                <a:solidFill>
                  <a:srgbClr val="FF0000"/>
                </a:solidFill>
              </a:rPr>
            </a:br>
            <a:r>
              <a:rPr lang="en-US" sz="3100" dirty="0">
                <a:solidFill>
                  <a:srgbClr val="FF0000"/>
                </a:solidFill>
              </a:rPr>
              <a:t>meeting 1</a:t>
            </a:r>
            <a:r>
              <a:rPr lang="en-US" sz="3100" baseline="30000" dirty="0">
                <a:solidFill>
                  <a:srgbClr val="FF0000"/>
                </a:solidFill>
              </a:rPr>
              <a:t>st</a:t>
            </a:r>
            <a:r>
              <a:rPr lang="en-US" sz="3100" dirty="0">
                <a:solidFill>
                  <a:srgbClr val="FF0000"/>
                </a:solidFill>
              </a:rPr>
              <a:t> and 3</a:t>
            </a:r>
            <a:r>
              <a:rPr lang="en-US" sz="3100" baseline="30000" dirty="0">
                <a:solidFill>
                  <a:srgbClr val="FF0000"/>
                </a:solidFill>
              </a:rPr>
              <a:t>rd</a:t>
            </a:r>
            <a:r>
              <a:rPr lang="en-US" sz="3100" dirty="0">
                <a:solidFill>
                  <a:srgbClr val="FF0000"/>
                </a:solidFill>
              </a:rPr>
              <a:t> </a:t>
            </a:r>
            <a:br>
              <a:rPr lang="en-US" sz="3100" dirty="0">
                <a:solidFill>
                  <a:srgbClr val="FF0000"/>
                </a:solidFill>
              </a:rPr>
            </a:br>
            <a:r>
              <a:rPr lang="en-US" sz="3100" dirty="0">
                <a:solidFill>
                  <a:srgbClr val="FF0000"/>
                </a:solidFill>
              </a:rPr>
              <a:t>Tuesday </a:t>
            </a:r>
            <a:r>
              <a:rPr lang="en-US" sz="3100" dirty="0">
                <a:solidFill>
                  <a:schemeClr val="accent1">
                    <a:lumMod val="75000"/>
                  </a:schemeClr>
                </a:solidFill>
              </a:rPr>
              <a:t>(except 1</a:t>
            </a:r>
            <a:r>
              <a:rPr lang="en-US" sz="3100" baseline="30000" dirty="0">
                <a:solidFill>
                  <a:schemeClr val="accent1">
                    <a:lumMod val="75000"/>
                  </a:schemeClr>
                </a:solidFill>
              </a:rPr>
              <a:t>st </a:t>
            </a:r>
            <a:r>
              <a:rPr lang="en-US" sz="3100" dirty="0">
                <a:solidFill>
                  <a:schemeClr val="accent1">
                    <a:lumMod val="75000"/>
                  </a:schemeClr>
                </a:solidFill>
              </a:rPr>
              <a:t>Tues </a:t>
            </a:r>
            <a:br>
              <a:rPr lang="en-US" sz="3100" dirty="0">
                <a:solidFill>
                  <a:schemeClr val="accent1">
                    <a:lumMod val="75000"/>
                  </a:schemeClr>
                </a:solidFill>
              </a:rPr>
            </a:br>
            <a:r>
              <a:rPr lang="en-US" sz="3100" dirty="0">
                <a:solidFill>
                  <a:schemeClr val="accent1">
                    <a:lumMod val="75000"/>
                  </a:schemeClr>
                </a:solidFill>
              </a:rPr>
              <a:t>in January and July)</a:t>
            </a:r>
            <a:br>
              <a:rPr lang="en-US" sz="900" dirty="0">
                <a:solidFill>
                  <a:schemeClr val="accent1">
                    <a:lumMod val="75000"/>
                  </a:schemeClr>
                </a:solidFill>
              </a:rPr>
            </a:br>
            <a:endParaRPr lang="en-US" sz="900" dirty="0">
              <a:solidFill>
                <a:schemeClr val="accent1">
                  <a:lumMod val="75000"/>
                </a:schemeClr>
              </a:solidFill>
            </a:endParaRPr>
          </a:p>
          <a:p>
            <a:r>
              <a:rPr lang="en-US" sz="3000" dirty="0">
                <a:solidFill>
                  <a:schemeClr val="accent1">
                    <a:lumMod val="75000"/>
                  </a:schemeClr>
                </a:solidFill>
              </a:rPr>
              <a:t>Thank you!</a:t>
            </a:r>
          </a:p>
        </p:txBody>
      </p:sp>
      <p:pic>
        <p:nvPicPr>
          <p:cNvPr id="4" name="Picture 3">
            <a:extLst>
              <a:ext uri="{FF2B5EF4-FFF2-40B4-BE49-F238E27FC236}">
                <a16:creationId xmlns:a16="http://schemas.microsoft.com/office/drawing/2014/main" id="{369EF925-A6A8-F19B-6EA0-7B4CBED610B8}"/>
              </a:ext>
            </a:extLst>
          </p:cNvPr>
          <p:cNvPicPr>
            <a:picLocks noChangeAspect="1"/>
          </p:cNvPicPr>
          <p:nvPr/>
        </p:nvPicPr>
        <p:blipFill>
          <a:blip r:embed="rId2"/>
          <a:stretch>
            <a:fillRect/>
          </a:stretch>
        </p:blipFill>
        <p:spPr>
          <a:xfrm>
            <a:off x="8132989" y="1226679"/>
            <a:ext cx="3893061" cy="5218936"/>
          </a:xfrm>
          <a:prstGeom prst="rect">
            <a:avLst/>
          </a:prstGeom>
        </p:spPr>
      </p:pic>
      <p:pic>
        <p:nvPicPr>
          <p:cNvPr id="5" name="Picture 4">
            <a:extLst>
              <a:ext uri="{FF2B5EF4-FFF2-40B4-BE49-F238E27FC236}">
                <a16:creationId xmlns:a16="http://schemas.microsoft.com/office/drawing/2014/main" id="{B7E9F772-5BB9-FBAF-7319-45C72270E72A}"/>
              </a:ext>
            </a:extLst>
          </p:cNvPr>
          <p:cNvPicPr>
            <a:picLocks noChangeAspect="1"/>
          </p:cNvPicPr>
          <p:nvPr/>
        </p:nvPicPr>
        <p:blipFill>
          <a:blip r:embed="rId3"/>
          <a:stretch>
            <a:fillRect/>
          </a:stretch>
        </p:blipFill>
        <p:spPr>
          <a:xfrm>
            <a:off x="146826" y="1217801"/>
            <a:ext cx="4096649" cy="5306031"/>
          </a:xfrm>
          <a:prstGeom prst="rect">
            <a:avLst/>
          </a:prstGeom>
        </p:spPr>
      </p:pic>
    </p:spTree>
    <p:extLst>
      <p:ext uri="{BB962C8B-B14F-4D97-AF65-F5344CB8AC3E}">
        <p14:creationId xmlns:p14="http://schemas.microsoft.com/office/powerpoint/2010/main" val="283176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03207D-3A73-4B05-BAC7-BE897ADE6899}"/>
              </a:ext>
            </a:extLst>
          </p:cNvPr>
          <p:cNvSpPr>
            <a:spLocks noGrp="1"/>
          </p:cNvSpPr>
          <p:nvPr>
            <p:ph type="title"/>
          </p:nvPr>
        </p:nvSpPr>
        <p:spPr>
          <a:xfrm>
            <a:off x="826396" y="586855"/>
            <a:ext cx="4230100" cy="3070745"/>
          </a:xfrm>
        </p:spPr>
        <p:txBody>
          <a:bodyPr anchor="b">
            <a:normAutofit/>
          </a:bodyPr>
          <a:lstStyle/>
          <a:p>
            <a:pPr algn="r"/>
            <a:r>
              <a:rPr lang="en-US" sz="4000" dirty="0">
                <a:solidFill>
                  <a:srgbClr val="FFFFFF"/>
                </a:solidFill>
              </a:rPr>
              <a:t>Agenda</a:t>
            </a:r>
          </a:p>
        </p:txBody>
      </p:sp>
      <p:sp>
        <p:nvSpPr>
          <p:cNvPr id="29" name="Content Placeholder 2">
            <a:extLst>
              <a:ext uri="{FF2B5EF4-FFF2-40B4-BE49-F238E27FC236}">
                <a16:creationId xmlns:a16="http://schemas.microsoft.com/office/drawing/2014/main" id="{3A11A326-2386-4576-A951-BD36FBEBE1F8}"/>
              </a:ext>
            </a:extLst>
          </p:cNvPr>
          <p:cNvSpPr>
            <a:spLocks noGrp="1"/>
          </p:cNvSpPr>
          <p:nvPr>
            <p:ph idx="1"/>
          </p:nvPr>
        </p:nvSpPr>
        <p:spPr>
          <a:xfrm>
            <a:off x="6096000" y="457199"/>
            <a:ext cx="5668207" cy="5899151"/>
          </a:xfrm>
        </p:spPr>
        <p:txBody>
          <a:bodyPr anchor="ctr">
            <a:normAutofit/>
          </a:bodyPr>
          <a:lstStyle/>
          <a:p>
            <a:pPr>
              <a:buFont typeface="Wingdings" panose="05000000000000000000" pitchFamily="2" charset="2"/>
              <a:buChar char="Ø"/>
            </a:pPr>
            <a:r>
              <a:rPr lang="en-US" dirty="0">
                <a:solidFill>
                  <a:srgbClr val="FF0000"/>
                </a:solidFill>
              </a:rPr>
              <a:t>FY26 Budget Packet (and where to</a:t>
            </a:r>
            <a:br>
              <a:rPr lang="en-US" dirty="0">
                <a:solidFill>
                  <a:srgbClr val="FF0000"/>
                </a:solidFill>
              </a:rPr>
            </a:br>
            <a:r>
              <a:rPr lang="en-US" dirty="0">
                <a:solidFill>
                  <a:srgbClr val="FF0000"/>
                </a:solidFill>
              </a:rPr>
              <a:t> find all the info)</a:t>
            </a:r>
          </a:p>
          <a:p>
            <a:pPr>
              <a:buFont typeface="Wingdings" panose="05000000000000000000" pitchFamily="2" charset="2"/>
              <a:buChar char="Ø"/>
            </a:pPr>
            <a:r>
              <a:rPr lang="en-US" dirty="0">
                <a:solidFill>
                  <a:srgbClr val="FF0000"/>
                </a:solidFill>
              </a:rPr>
              <a:t>Budget Dates for FY26</a:t>
            </a:r>
          </a:p>
          <a:p>
            <a:pPr>
              <a:buFont typeface="Wingdings" panose="05000000000000000000" pitchFamily="2" charset="2"/>
              <a:buChar char="Ø"/>
            </a:pPr>
            <a:r>
              <a:rPr lang="en-US" dirty="0">
                <a:solidFill>
                  <a:srgbClr val="FF0000"/>
                </a:solidFill>
              </a:rPr>
              <a:t>Reappraisal Year!</a:t>
            </a:r>
          </a:p>
          <a:p>
            <a:pPr>
              <a:buFont typeface="Wingdings" panose="05000000000000000000" pitchFamily="2" charset="2"/>
              <a:buChar char="Ø"/>
            </a:pPr>
            <a:r>
              <a:rPr lang="en-US" dirty="0">
                <a:solidFill>
                  <a:srgbClr val="FF0000"/>
                </a:solidFill>
              </a:rPr>
              <a:t>Budget adoption process</a:t>
            </a:r>
          </a:p>
          <a:p>
            <a:pPr>
              <a:buFont typeface="Wingdings" panose="05000000000000000000" pitchFamily="2" charset="2"/>
              <a:buChar char="Ø"/>
            </a:pPr>
            <a:r>
              <a:rPr lang="en-US" dirty="0">
                <a:solidFill>
                  <a:srgbClr val="FF0000"/>
                </a:solidFill>
              </a:rPr>
              <a:t>Mission, Vision, Goals</a:t>
            </a:r>
          </a:p>
          <a:p>
            <a:pPr>
              <a:buFont typeface="Wingdings" panose="05000000000000000000" pitchFamily="2" charset="2"/>
              <a:buChar char="Ø"/>
            </a:pPr>
            <a:r>
              <a:rPr lang="en-US" dirty="0">
                <a:solidFill>
                  <a:srgbClr val="FF0000"/>
                </a:solidFill>
              </a:rPr>
              <a:t>Changes in this Proposed Budget from earlier versions of the Budget Estimate</a:t>
            </a:r>
          </a:p>
          <a:p>
            <a:pPr>
              <a:buFont typeface="Wingdings" panose="05000000000000000000" pitchFamily="2" charset="2"/>
              <a:buChar char="Ø"/>
            </a:pPr>
            <a:r>
              <a:rPr lang="en-US" dirty="0">
                <a:solidFill>
                  <a:srgbClr val="FF0000"/>
                </a:solidFill>
              </a:rPr>
              <a:t>Significant Budget Features for FY26</a:t>
            </a:r>
          </a:p>
          <a:p>
            <a:pPr>
              <a:buFont typeface="Wingdings" panose="05000000000000000000" pitchFamily="2" charset="2"/>
              <a:buChar char="Ø"/>
            </a:pPr>
            <a:r>
              <a:rPr lang="en-US" dirty="0">
                <a:solidFill>
                  <a:srgbClr val="FF0000"/>
                </a:solidFill>
              </a:rPr>
              <a:t>An eye on future budgets…</a:t>
            </a:r>
          </a:p>
          <a:p>
            <a:pPr>
              <a:buFont typeface="Wingdings" panose="05000000000000000000" pitchFamily="2" charset="2"/>
              <a:buChar char="Ø"/>
            </a:pPr>
            <a:r>
              <a:rPr lang="en-US" dirty="0">
                <a:solidFill>
                  <a:srgbClr val="FF0000"/>
                </a:solidFill>
              </a:rPr>
              <a:t>Wrap up</a:t>
            </a:r>
          </a:p>
        </p:txBody>
      </p:sp>
    </p:spTree>
    <p:extLst>
      <p:ext uri="{BB962C8B-B14F-4D97-AF65-F5344CB8AC3E}">
        <p14:creationId xmlns:p14="http://schemas.microsoft.com/office/powerpoint/2010/main" val="3895926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EBF640-437D-9584-25C1-D4498502574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732011-C3FB-72CC-56A2-DBF078C29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1FC16B1-F3D6-293E-B3B8-7072DE8D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A3CA112-8A02-CAE8-2EA0-93AE95356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B610BE0-FD02-44D8-68A4-87F53308A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F3154E1-EB9A-132A-B0AB-D2016DA87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B925E4C-A871-9B8D-CE69-0B5CE7FD4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221B0D-1573-BD7C-7237-55F5E29BDABA}"/>
              </a:ext>
            </a:extLst>
          </p:cNvPr>
          <p:cNvSpPr>
            <a:spLocks noGrp="1"/>
          </p:cNvSpPr>
          <p:nvPr>
            <p:ph type="ctrTitle"/>
          </p:nvPr>
        </p:nvSpPr>
        <p:spPr>
          <a:xfrm>
            <a:off x="996043" y="735106"/>
            <a:ext cx="10696033" cy="2928470"/>
          </a:xfrm>
        </p:spPr>
        <p:txBody>
          <a:bodyPr anchor="b">
            <a:normAutofit/>
          </a:bodyPr>
          <a:lstStyle/>
          <a:p>
            <a:pPr algn="l"/>
            <a:r>
              <a:rPr lang="en-US" sz="4800" dirty="0">
                <a:solidFill>
                  <a:schemeClr val="accent6">
                    <a:lumMod val="60000"/>
                    <a:lumOff val="40000"/>
                  </a:schemeClr>
                </a:solidFill>
              </a:rPr>
              <a:t>FY26 Proposed Budget (5/20/2025) </a:t>
            </a:r>
            <a:br>
              <a:rPr lang="en-US" sz="4800" dirty="0">
                <a:solidFill>
                  <a:schemeClr val="accent6">
                    <a:lumMod val="60000"/>
                    <a:lumOff val="40000"/>
                  </a:schemeClr>
                </a:solidFill>
              </a:rPr>
            </a:br>
            <a:r>
              <a:rPr lang="en-US" sz="4800" dirty="0">
                <a:solidFill>
                  <a:srgbClr val="00B0F0"/>
                </a:solidFill>
              </a:rPr>
              <a:t>Red Bank </a:t>
            </a:r>
            <a:r>
              <a:rPr lang="en-US" sz="4800" dirty="0">
                <a:solidFill>
                  <a:schemeClr val="accent2">
                    <a:lumMod val="75000"/>
                  </a:schemeClr>
                </a:solidFill>
              </a:rPr>
              <a:t>Tennessee</a:t>
            </a:r>
            <a:br>
              <a:rPr lang="en-US" sz="4800" dirty="0">
                <a:solidFill>
                  <a:srgbClr val="FFFFFF"/>
                </a:solidFill>
              </a:rPr>
            </a:br>
            <a:endParaRPr lang="en-US" sz="4800" dirty="0">
              <a:solidFill>
                <a:srgbClr val="FFFFFF"/>
              </a:solidFill>
            </a:endParaRPr>
          </a:p>
        </p:txBody>
      </p:sp>
      <p:sp>
        <p:nvSpPr>
          <p:cNvPr id="3" name="Subtitle 2">
            <a:extLst>
              <a:ext uri="{FF2B5EF4-FFF2-40B4-BE49-F238E27FC236}">
                <a16:creationId xmlns:a16="http://schemas.microsoft.com/office/drawing/2014/main" id="{00C21576-2402-60A4-1CFD-5A97C083402B}"/>
              </a:ext>
            </a:extLst>
          </p:cNvPr>
          <p:cNvSpPr>
            <a:spLocks noGrp="1"/>
          </p:cNvSpPr>
          <p:nvPr>
            <p:ph type="subTitle" idx="1"/>
          </p:nvPr>
        </p:nvSpPr>
        <p:spPr>
          <a:xfrm>
            <a:off x="1350682" y="4870824"/>
            <a:ext cx="10005951" cy="1458258"/>
          </a:xfrm>
        </p:spPr>
        <p:txBody>
          <a:bodyPr anchor="ctr">
            <a:noAutofit/>
          </a:bodyPr>
          <a:lstStyle/>
          <a:p>
            <a:pPr algn="l"/>
            <a:r>
              <a:rPr lang="en-US" sz="3200" dirty="0"/>
              <a:t>City Manager Martin Granum</a:t>
            </a:r>
          </a:p>
          <a:p>
            <a:pPr algn="l"/>
            <a:r>
              <a:rPr lang="en-US" sz="3200" dirty="0"/>
              <a:t>Chief Financial Officer Kris Pickel</a:t>
            </a:r>
          </a:p>
          <a:p>
            <a:pPr algn="l"/>
            <a:r>
              <a:rPr lang="en-US" sz="3200" dirty="0"/>
              <a:t>20 May 2025</a:t>
            </a:r>
          </a:p>
        </p:txBody>
      </p:sp>
    </p:spTree>
    <p:extLst>
      <p:ext uri="{BB962C8B-B14F-4D97-AF65-F5344CB8AC3E}">
        <p14:creationId xmlns:p14="http://schemas.microsoft.com/office/powerpoint/2010/main" val="67824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CDFFD83-E270-4514-98D3-2D54B8788371}"/>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00B0F0"/>
                </a:solidFill>
              </a:rPr>
              <a:t>City of Red Bank </a:t>
            </a:r>
            <a:r>
              <a:rPr lang="en-US" sz="4800" dirty="0">
                <a:solidFill>
                  <a:schemeClr val="accent2">
                    <a:lumMod val="75000"/>
                  </a:schemeClr>
                </a:solidFill>
              </a:rPr>
              <a:t>Tennessee</a:t>
            </a:r>
            <a:br>
              <a:rPr lang="en-US" sz="4800" dirty="0">
                <a:solidFill>
                  <a:srgbClr val="FFFFFF"/>
                </a:solidFill>
              </a:rPr>
            </a:br>
            <a:r>
              <a:rPr lang="en-US" sz="4800" dirty="0">
                <a:solidFill>
                  <a:schemeClr val="accent6">
                    <a:lumMod val="60000"/>
                    <a:lumOff val="40000"/>
                  </a:schemeClr>
                </a:solidFill>
              </a:rPr>
              <a:t>How to calculate your residential property tax</a:t>
            </a:r>
            <a:br>
              <a:rPr lang="en-US" sz="4800" dirty="0">
                <a:solidFill>
                  <a:srgbClr val="FFFFFF"/>
                </a:solidFill>
              </a:rPr>
            </a:br>
            <a:endParaRPr lang="en-US" sz="4800" dirty="0">
              <a:solidFill>
                <a:srgbClr val="FFFFFF"/>
              </a:solidFill>
            </a:endParaRPr>
          </a:p>
        </p:txBody>
      </p:sp>
    </p:spTree>
    <p:extLst>
      <p:ext uri="{BB962C8B-B14F-4D97-AF65-F5344CB8AC3E}">
        <p14:creationId xmlns:p14="http://schemas.microsoft.com/office/powerpoint/2010/main" val="248145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E35D9-0431-4516-8F6F-2178F5B0422A}"/>
              </a:ext>
            </a:extLst>
          </p:cNvPr>
          <p:cNvSpPr>
            <a:spLocks noGrp="1"/>
          </p:cNvSpPr>
          <p:nvPr>
            <p:ph type="title"/>
          </p:nvPr>
        </p:nvSpPr>
        <p:spPr>
          <a:xfrm>
            <a:off x="1371599" y="294538"/>
            <a:ext cx="9895951" cy="1033669"/>
          </a:xfrm>
        </p:spPr>
        <p:txBody>
          <a:bodyPr>
            <a:normAutofit fontScale="90000"/>
          </a:bodyPr>
          <a:lstStyle/>
          <a:p>
            <a:r>
              <a:rPr lang="en-US" sz="4000" dirty="0">
                <a:solidFill>
                  <a:srgbClr val="FFFFFF"/>
                </a:solidFill>
              </a:rPr>
              <a:t>How to calculate your residential property taxes in Red Bank TN (values are from previous assessment)</a:t>
            </a:r>
          </a:p>
        </p:txBody>
      </p:sp>
      <p:sp>
        <p:nvSpPr>
          <p:cNvPr id="3" name="Content Placeholder 2">
            <a:extLst>
              <a:ext uri="{FF2B5EF4-FFF2-40B4-BE49-F238E27FC236}">
                <a16:creationId xmlns:a16="http://schemas.microsoft.com/office/drawing/2014/main" id="{2D27A0FB-396F-48E8-8C07-90E3B564EAE9}"/>
              </a:ext>
            </a:extLst>
          </p:cNvPr>
          <p:cNvSpPr>
            <a:spLocks noGrp="1"/>
          </p:cNvSpPr>
          <p:nvPr>
            <p:ph idx="1"/>
          </p:nvPr>
        </p:nvSpPr>
        <p:spPr>
          <a:xfrm>
            <a:off x="870012" y="1713390"/>
            <a:ext cx="11017187" cy="4850071"/>
          </a:xfrm>
        </p:spPr>
        <p:txBody>
          <a:bodyPr anchor="ctr">
            <a:normAutofit fontScale="47500" lnSpcReduction="20000"/>
          </a:bodyPr>
          <a:lstStyle/>
          <a:p>
            <a:pPr>
              <a:spcAft>
                <a:spcPts val="600"/>
              </a:spcAft>
              <a:buFont typeface="Wingdings" panose="05000000000000000000" pitchFamily="2" charset="2"/>
              <a:buChar char="ü"/>
            </a:pPr>
            <a:r>
              <a:rPr lang="en-US" sz="4900" dirty="0">
                <a:highlight>
                  <a:srgbClr val="FFFF00"/>
                </a:highlight>
              </a:rPr>
              <a:t>Find your </a:t>
            </a:r>
            <a:r>
              <a:rPr lang="en-US" sz="4900" u="sng" dirty="0">
                <a:highlight>
                  <a:srgbClr val="FFFF00"/>
                </a:highlight>
              </a:rPr>
              <a:t>Assessed</a:t>
            </a:r>
            <a:r>
              <a:rPr lang="en-US" sz="4900" dirty="0">
                <a:highlight>
                  <a:srgbClr val="FFFF00"/>
                </a:highlight>
              </a:rPr>
              <a:t> Value</a:t>
            </a:r>
          </a:p>
          <a:p>
            <a:pPr lvl="1">
              <a:spcAft>
                <a:spcPts val="600"/>
              </a:spcAft>
              <a:buFont typeface="Wingdings" panose="05000000000000000000" pitchFamily="2" charset="2"/>
              <a:buChar char="ü"/>
            </a:pPr>
            <a:r>
              <a:rPr lang="en-US" sz="4300" dirty="0"/>
              <a:t>Hamilton County GIS </a:t>
            </a:r>
            <a:r>
              <a:rPr lang="en-US" sz="4300" dirty="0">
                <a:solidFill>
                  <a:srgbClr val="0070C0"/>
                </a:solidFill>
              </a:rPr>
              <a:t>https://gismaps.hamiltontn.gov/Html5Viewer/index.html?viewer=GISMO5.GIS_HTML51</a:t>
            </a:r>
          </a:p>
          <a:p>
            <a:pPr lvl="1">
              <a:spcAft>
                <a:spcPts val="600"/>
              </a:spcAft>
              <a:buFont typeface="Wingdings" panose="05000000000000000000" pitchFamily="2" charset="2"/>
              <a:buChar char="ü"/>
            </a:pPr>
            <a:r>
              <a:rPr lang="en-US" sz="4300" dirty="0"/>
              <a:t>Or you can also go to the Hamilton County Trustee website   </a:t>
            </a:r>
            <a:r>
              <a:rPr lang="en-US" sz="4300" dirty="0">
                <a:solidFill>
                  <a:srgbClr val="0070C0"/>
                </a:solidFill>
              </a:rPr>
              <a:t>https://tpti.hamiltontn.gov/</a:t>
            </a:r>
          </a:p>
          <a:p>
            <a:pPr>
              <a:spcAft>
                <a:spcPts val="600"/>
              </a:spcAft>
              <a:buFont typeface="Wingdings" panose="05000000000000000000" pitchFamily="2" charset="2"/>
              <a:buChar char="ü"/>
            </a:pPr>
            <a:r>
              <a:rPr lang="en-US" sz="4900" dirty="0">
                <a:highlight>
                  <a:srgbClr val="FFFF00"/>
                </a:highlight>
              </a:rPr>
              <a:t>Divide the figure by 100</a:t>
            </a:r>
          </a:p>
          <a:p>
            <a:pPr>
              <a:spcAft>
                <a:spcPts val="600"/>
              </a:spcAft>
              <a:buFont typeface="Wingdings" panose="05000000000000000000" pitchFamily="2" charset="2"/>
              <a:buChar char="ü"/>
            </a:pPr>
            <a:r>
              <a:rPr lang="en-US" sz="4900" dirty="0">
                <a:highlight>
                  <a:srgbClr val="FFFF00"/>
                </a:highlight>
              </a:rPr>
              <a:t>Multiply by the property tax rate</a:t>
            </a:r>
          </a:p>
          <a:p>
            <a:pPr lvl="1">
              <a:spcAft>
                <a:spcPts val="600"/>
              </a:spcAft>
              <a:buFont typeface="Wingdings" panose="05000000000000000000" pitchFamily="2" charset="2"/>
              <a:buChar char="ü"/>
            </a:pPr>
            <a:r>
              <a:rPr lang="en-US" sz="4300" dirty="0"/>
              <a:t>The tax rate for FY25 was $1.67 for Red Bank</a:t>
            </a:r>
          </a:p>
          <a:p>
            <a:pPr>
              <a:spcAft>
                <a:spcPts val="600"/>
              </a:spcAft>
              <a:buFont typeface="Wingdings" panose="05000000000000000000" pitchFamily="2" charset="2"/>
              <a:buChar char="ü"/>
            </a:pPr>
            <a:r>
              <a:rPr lang="en-US" sz="4900" dirty="0"/>
              <a:t>Example for a house on Hunter Trail</a:t>
            </a:r>
          </a:p>
          <a:p>
            <a:pPr lvl="1">
              <a:spcAft>
                <a:spcPts val="600"/>
              </a:spcAft>
              <a:buFont typeface="Wingdings" panose="05000000000000000000" pitchFamily="2" charset="2"/>
              <a:buChar char="ü"/>
            </a:pPr>
            <a:r>
              <a:rPr lang="en-US" sz="4300" dirty="0"/>
              <a:t>Total Value:				$236,100</a:t>
            </a:r>
          </a:p>
          <a:p>
            <a:pPr lvl="1">
              <a:spcAft>
                <a:spcPts val="600"/>
              </a:spcAft>
              <a:buFont typeface="Wingdings" panose="05000000000000000000" pitchFamily="2" charset="2"/>
              <a:buChar char="ü"/>
            </a:pPr>
            <a:r>
              <a:rPr lang="en-US" sz="4300" dirty="0">
                <a:solidFill>
                  <a:srgbClr val="0070C0"/>
                </a:solidFill>
              </a:rPr>
              <a:t>Assessed value</a:t>
            </a:r>
            <a:r>
              <a:rPr lang="en-US" sz="4300" dirty="0"/>
              <a:t>: 				$</a:t>
            </a:r>
            <a:r>
              <a:rPr lang="en-US" sz="4300" dirty="0">
                <a:solidFill>
                  <a:srgbClr val="0070C0"/>
                </a:solidFill>
              </a:rPr>
              <a:t>59,025</a:t>
            </a:r>
          </a:p>
          <a:p>
            <a:pPr lvl="1">
              <a:spcAft>
                <a:spcPts val="600"/>
              </a:spcAft>
              <a:buFont typeface="Wingdings" panose="05000000000000000000" pitchFamily="2" charset="2"/>
              <a:buChar char="ü"/>
            </a:pPr>
            <a:r>
              <a:rPr lang="en-US" sz="4300" dirty="0"/>
              <a:t>Divide by 100 =				$590.25</a:t>
            </a:r>
          </a:p>
          <a:p>
            <a:pPr lvl="1">
              <a:spcAft>
                <a:spcPts val="600"/>
              </a:spcAft>
              <a:buFont typeface="Wingdings" panose="05000000000000000000" pitchFamily="2" charset="2"/>
              <a:buChar char="ü"/>
            </a:pPr>
            <a:r>
              <a:rPr lang="en-US" sz="4300" dirty="0"/>
              <a:t>Multiply by the Levy (currently $1.67)		$985.72</a:t>
            </a:r>
          </a:p>
          <a:p>
            <a:pPr>
              <a:spcAft>
                <a:spcPts val="600"/>
              </a:spcAft>
              <a:buFont typeface="Wingdings" panose="05000000000000000000" pitchFamily="2" charset="2"/>
              <a:buChar char="ü"/>
            </a:pPr>
            <a:r>
              <a:rPr lang="en-US" sz="4900" dirty="0"/>
              <a:t>With a levy of $</a:t>
            </a:r>
            <a:r>
              <a:rPr lang="en-US" sz="4900" dirty="0">
                <a:solidFill>
                  <a:srgbClr val="FF0000"/>
                </a:solidFill>
              </a:rPr>
              <a:t>1.67</a:t>
            </a:r>
            <a:r>
              <a:rPr lang="en-US" sz="4900" dirty="0"/>
              <a:t> the property taxes are $985.72</a:t>
            </a:r>
            <a:endParaRPr lang="en-US" dirty="0"/>
          </a:p>
        </p:txBody>
      </p:sp>
    </p:spTree>
    <p:extLst>
      <p:ext uri="{BB962C8B-B14F-4D97-AF65-F5344CB8AC3E}">
        <p14:creationId xmlns:p14="http://schemas.microsoft.com/office/powerpoint/2010/main" val="149646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F225-DAEB-1B1A-8BC1-C66CA65E62D2}"/>
              </a:ext>
            </a:extLst>
          </p:cNvPr>
          <p:cNvSpPr>
            <a:spLocks noGrp="1"/>
          </p:cNvSpPr>
          <p:nvPr>
            <p:ph type="title"/>
          </p:nvPr>
        </p:nvSpPr>
        <p:spPr/>
        <p:txBody>
          <a:bodyPr/>
          <a:lstStyle/>
          <a:p>
            <a:r>
              <a:rPr lang="en-US" dirty="0"/>
              <a:t>Property Assessments: Information by County</a:t>
            </a:r>
          </a:p>
        </p:txBody>
      </p:sp>
      <p:sp>
        <p:nvSpPr>
          <p:cNvPr id="3" name="Content Placeholder 2">
            <a:extLst>
              <a:ext uri="{FF2B5EF4-FFF2-40B4-BE49-F238E27FC236}">
                <a16:creationId xmlns:a16="http://schemas.microsoft.com/office/drawing/2014/main" id="{6DB7B8D2-4F75-FC91-8C5D-6E4D36FA729B}"/>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0" indent="0">
              <a:buNone/>
            </a:pPr>
            <a:r>
              <a:rPr lang="en-US" dirty="0"/>
              <a:t>Visit the Comptroller’s excellent website for more info…</a:t>
            </a:r>
          </a:p>
          <a:p>
            <a:pPr marL="0" indent="0">
              <a:buNone/>
            </a:pPr>
            <a:endParaRPr lang="en-US" dirty="0"/>
          </a:p>
          <a:p>
            <a:pPr marL="0" indent="0">
              <a:buNone/>
            </a:pPr>
            <a:r>
              <a:rPr lang="en-US" dirty="0">
                <a:hlinkClick r:id="rId2"/>
              </a:rPr>
              <a:t>https://comptroller.tn.gov/office-functions/pa/tax-resources/assessment-information-for-each-county/information-by-county.html</a:t>
            </a:r>
            <a:endParaRPr lang="en-US" dirty="0"/>
          </a:p>
        </p:txBody>
      </p:sp>
    </p:spTree>
    <p:extLst>
      <p:ext uri="{BB962C8B-B14F-4D97-AF65-F5344CB8AC3E}">
        <p14:creationId xmlns:p14="http://schemas.microsoft.com/office/powerpoint/2010/main" val="219522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BE35D9-0431-4516-8F6F-2178F5B0422A}"/>
              </a:ext>
            </a:extLst>
          </p:cNvPr>
          <p:cNvSpPr>
            <a:spLocks noGrp="1"/>
          </p:cNvSpPr>
          <p:nvPr>
            <p:ph type="title"/>
          </p:nvPr>
        </p:nvSpPr>
        <p:spPr>
          <a:xfrm>
            <a:off x="1276349" y="294538"/>
            <a:ext cx="10398580" cy="1033669"/>
          </a:xfrm>
        </p:spPr>
        <p:txBody>
          <a:bodyPr>
            <a:normAutofit/>
          </a:bodyPr>
          <a:lstStyle/>
          <a:p>
            <a:r>
              <a:rPr lang="en-US" sz="4000" b="1" dirty="0">
                <a:solidFill>
                  <a:srgbClr val="FFFFFF"/>
                </a:solidFill>
              </a:rPr>
              <a:t>Review of FY26 Budget Packet </a:t>
            </a:r>
            <a:r>
              <a:rPr lang="en-US" sz="4000" b="1" dirty="0">
                <a:solidFill>
                  <a:schemeClr val="accent2">
                    <a:lumMod val="75000"/>
                  </a:schemeClr>
                </a:solidFill>
              </a:rPr>
              <a:t>(available online)</a:t>
            </a:r>
          </a:p>
        </p:txBody>
      </p:sp>
      <p:sp>
        <p:nvSpPr>
          <p:cNvPr id="9" name="Content Placeholder 2">
            <a:extLst>
              <a:ext uri="{FF2B5EF4-FFF2-40B4-BE49-F238E27FC236}">
                <a16:creationId xmlns:a16="http://schemas.microsoft.com/office/drawing/2014/main" id="{08EA86CA-C221-F406-CE9B-1AFB23918829}"/>
              </a:ext>
            </a:extLst>
          </p:cNvPr>
          <p:cNvSpPr>
            <a:spLocks noGrp="1"/>
          </p:cNvSpPr>
          <p:nvPr>
            <p:ph idx="1"/>
          </p:nvPr>
        </p:nvSpPr>
        <p:spPr>
          <a:xfrm>
            <a:off x="1000125" y="1727520"/>
            <a:ext cx="10267426" cy="5130479"/>
          </a:xfrm>
        </p:spPr>
        <p:txBody>
          <a:bodyPr>
            <a:normAutofit fontScale="92500" lnSpcReduction="20000"/>
          </a:bodyPr>
          <a:lstStyle/>
          <a:p>
            <a:r>
              <a:rPr lang="en-US" dirty="0"/>
              <a:t>On the City of Red Bank’s webpage at… </a:t>
            </a:r>
          </a:p>
          <a:p>
            <a:pPr lvl="1"/>
            <a:r>
              <a:rPr lang="en-US" sz="2800" dirty="0"/>
              <a:t>Departments… </a:t>
            </a:r>
          </a:p>
          <a:p>
            <a:pPr lvl="2"/>
            <a:r>
              <a:rPr lang="en-US" sz="2600" dirty="0"/>
              <a:t>Administration and Finance… </a:t>
            </a:r>
          </a:p>
          <a:p>
            <a:pPr lvl="3"/>
            <a:r>
              <a:rPr lang="en-US" sz="2300" dirty="0"/>
              <a:t>Finance… </a:t>
            </a:r>
          </a:p>
          <a:p>
            <a:pPr lvl="4"/>
            <a:r>
              <a:rPr lang="en-US" sz="2300" dirty="0"/>
              <a:t>FY26 Budget Development… </a:t>
            </a:r>
          </a:p>
          <a:p>
            <a:pPr lvl="5"/>
            <a:r>
              <a:rPr lang="en-US" sz="2300" dirty="0"/>
              <a:t>16 separate items for quality, useful budget information</a:t>
            </a:r>
          </a:p>
          <a:p>
            <a:r>
              <a:rPr lang="en-US" dirty="0"/>
              <a:t>Or you can hit the </a:t>
            </a:r>
            <a:r>
              <a:rPr lang="en-US" b="1" dirty="0">
                <a:solidFill>
                  <a:schemeClr val="accent2">
                    <a:lumMod val="75000"/>
                  </a:schemeClr>
                </a:solidFill>
              </a:rPr>
              <a:t>Budget button </a:t>
            </a:r>
            <a:r>
              <a:rPr lang="en-US" dirty="0"/>
              <a:t>on the home page!  </a:t>
            </a:r>
            <a:r>
              <a:rPr lang="en-US" dirty="0">
                <a:sym typeface="Wingdings" panose="05000000000000000000" pitchFamily="2" charset="2"/>
              </a:rPr>
              <a:t></a:t>
            </a:r>
          </a:p>
          <a:p>
            <a:r>
              <a:rPr lang="en-US" dirty="0"/>
              <a:t>Here are the major components of the Budget Packet:</a:t>
            </a:r>
          </a:p>
          <a:p>
            <a:pPr lvl="1"/>
            <a:r>
              <a:rPr lang="en-US" b="1" dirty="0">
                <a:solidFill>
                  <a:schemeClr val="accent2">
                    <a:lumMod val="75000"/>
                  </a:schemeClr>
                </a:solidFill>
              </a:rPr>
              <a:t>Guide</a:t>
            </a:r>
            <a:r>
              <a:rPr lang="en-US" dirty="0"/>
              <a:t> to the Red Bank FY26 Budget (4 pages)</a:t>
            </a:r>
          </a:p>
          <a:p>
            <a:pPr lvl="1"/>
            <a:r>
              <a:rPr lang="en-US" b="1" dirty="0">
                <a:solidFill>
                  <a:schemeClr val="accent2">
                    <a:lumMod val="75000"/>
                  </a:schemeClr>
                </a:solidFill>
              </a:rPr>
              <a:t>Budget Spreadsheet </a:t>
            </a:r>
            <a:r>
              <a:rPr lang="en-US" dirty="0"/>
              <a:t>for all funds (32 pages)</a:t>
            </a:r>
          </a:p>
          <a:p>
            <a:pPr lvl="1"/>
            <a:r>
              <a:rPr lang="en-US" dirty="0"/>
              <a:t>City Manager’s FY26 Budget Memo and </a:t>
            </a:r>
            <a:r>
              <a:rPr lang="en-US" b="1" dirty="0">
                <a:solidFill>
                  <a:schemeClr val="accent2">
                    <a:lumMod val="75000"/>
                  </a:schemeClr>
                </a:solidFill>
              </a:rPr>
              <a:t>each Department’s memo </a:t>
            </a:r>
            <a:r>
              <a:rPr lang="en-US" dirty="0"/>
              <a:t>(7 documents; 21 pages in total… hear directly from each Director/Chief/Clerk)</a:t>
            </a:r>
          </a:p>
          <a:p>
            <a:pPr lvl="1"/>
            <a:r>
              <a:rPr lang="en-US" b="1" dirty="0">
                <a:solidFill>
                  <a:schemeClr val="accent2">
                    <a:lumMod val="75000"/>
                  </a:schemeClr>
                </a:solidFill>
              </a:rPr>
              <a:t>Q &amp; A </a:t>
            </a:r>
            <a:r>
              <a:rPr lang="en-US" dirty="0"/>
              <a:t>(18 pages total)</a:t>
            </a:r>
          </a:p>
          <a:p>
            <a:pPr lvl="1"/>
            <a:r>
              <a:rPr lang="en-US" dirty="0"/>
              <a:t>Two Special Exhibits: </a:t>
            </a:r>
            <a:r>
              <a:rPr lang="en-US" b="1" dirty="0">
                <a:solidFill>
                  <a:schemeClr val="accent2">
                    <a:lumMod val="75000"/>
                  </a:schemeClr>
                </a:solidFill>
              </a:rPr>
              <a:t>Jobs by Grade </a:t>
            </a:r>
            <a:r>
              <a:rPr lang="en-US" dirty="0"/>
              <a:t>(the pay for every city employee), and the items being funded by </a:t>
            </a:r>
            <a:r>
              <a:rPr lang="en-US" b="1" dirty="0">
                <a:solidFill>
                  <a:schemeClr val="accent2">
                    <a:lumMod val="75000"/>
                  </a:schemeClr>
                </a:solidFill>
              </a:rPr>
              <a:t>debt</a:t>
            </a:r>
            <a:r>
              <a:rPr lang="en-US" dirty="0"/>
              <a:t> (all in Public Works)</a:t>
            </a:r>
          </a:p>
          <a:p>
            <a:pPr lvl="1"/>
            <a:r>
              <a:rPr lang="en-US" dirty="0"/>
              <a:t>And more…</a:t>
            </a:r>
          </a:p>
        </p:txBody>
      </p:sp>
    </p:spTree>
    <p:extLst>
      <p:ext uri="{BB962C8B-B14F-4D97-AF65-F5344CB8AC3E}">
        <p14:creationId xmlns:p14="http://schemas.microsoft.com/office/powerpoint/2010/main" val="42217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E35D9-0431-4516-8F6F-2178F5B0422A}"/>
              </a:ext>
            </a:extLst>
          </p:cNvPr>
          <p:cNvSpPr>
            <a:spLocks noGrp="1"/>
          </p:cNvSpPr>
          <p:nvPr>
            <p:ph type="title"/>
          </p:nvPr>
        </p:nvSpPr>
        <p:spPr>
          <a:xfrm>
            <a:off x="1371599" y="294538"/>
            <a:ext cx="9895951" cy="1033669"/>
          </a:xfrm>
        </p:spPr>
        <p:txBody>
          <a:bodyPr>
            <a:normAutofit fontScale="90000"/>
          </a:bodyPr>
          <a:lstStyle/>
          <a:p>
            <a:r>
              <a:rPr lang="en-US" sz="4000" dirty="0">
                <a:solidFill>
                  <a:srgbClr val="FFFFFF"/>
                </a:solidFill>
              </a:rPr>
              <a:t>Budget Dates for FY26 (revised memo 15 April 2025)</a:t>
            </a:r>
          </a:p>
        </p:txBody>
      </p:sp>
      <p:sp>
        <p:nvSpPr>
          <p:cNvPr id="3" name="Content Placeholder 2">
            <a:extLst>
              <a:ext uri="{FF2B5EF4-FFF2-40B4-BE49-F238E27FC236}">
                <a16:creationId xmlns:a16="http://schemas.microsoft.com/office/drawing/2014/main" id="{2D27A0FB-396F-48E8-8C07-90E3B564EAE9}"/>
              </a:ext>
            </a:extLst>
          </p:cNvPr>
          <p:cNvSpPr>
            <a:spLocks noGrp="1"/>
          </p:cNvSpPr>
          <p:nvPr>
            <p:ph idx="1"/>
          </p:nvPr>
        </p:nvSpPr>
        <p:spPr>
          <a:xfrm>
            <a:off x="870012" y="1713390"/>
            <a:ext cx="11017187" cy="4850071"/>
          </a:xfrm>
        </p:spPr>
        <p:txBody>
          <a:bodyPr anchor="ctr">
            <a:normAutofit/>
          </a:bodyPr>
          <a:lstStyle/>
          <a:p>
            <a:pPr marL="342900" marR="0" lvl="0" indent="-342900">
              <a:buFont typeface="Georgia" panose="02040502050405020303" pitchFamily="18" charset="0"/>
              <a:buChar char="-"/>
            </a:pPr>
            <a: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Tuesday, 15 April: During the normal Work Session at 4:30 (early start)</a:t>
            </a:r>
            <a:br>
              <a:rPr lang="en-US" sz="1800" b="1"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br>
            <a:r>
              <a:rPr lang="en-US" sz="18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rPr>
              <a:t>“Budget 101” presentation by staff on the budget process including a review of this year’s FY25 budget  </a:t>
            </a:r>
            <a:endParaRPr lang="en-US" sz="18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buFont typeface="Georgia" panose="02040502050405020303" pitchFamily="18" charset="0"/>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Tuesday, 22 April: </a:t>
            </a:r>
            <a:r>
              <a:rPr lang="en-US" sz="1800" b="1" dirty="0">
                <a:solidFill>
                  <a:srgbClr val="215E99"/>
                </a:solidFill>
                <a:effectLst/>
                <a:latin typeface="Arial" panose="020B0604020202020204" pitchFamily="34" charset="0"/>
                <a:ea typeface="Calibri" panose="020F0502020204030204" pitchFamily="34" charset="0"/>
                <a:cs typeface="Times New Roman" panose="02020603050405020304" pitchFamily="18" charset="0"/>
              </a:rPr>
              <a:t>Budget Workshop #1</a:t>
            </a:r>
            <a:r>
              <a:rPr lang="en-US" sz="1800" b="1" dirty="0">
                <a:effectLst/>
                <a:latin typeface="Arial" panose="020B0604020202020204" pitchFamily="34" charset="0"/>
                <a:ea typeface="Calibri" panose="020F0502020204030204" pitchFamily="34" charset="0"/>
                <a:cs typeface="Times New Roman" panose="02020603050405020304" pitchFamily="18" charset="0"/>
              </a:rPr>
              <a:t> of 2,  5:00 – 7:30</a:t>
            </a:r>
            <a:br>
              <a:rPr lang="en-US" sz="1800" b="1"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City Manager to provide the Commission the FY26 Budget Estimate to include brief overview of any substantial changes from FY25.  Police presentation from Chief Seymour; Fire presentation from Chief Sylar, Court presentation from Court Clerk Donahue; Citizen Comments at the end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buFont typeface="Georgia" panose="02040502050405020303" pitchFamily="18" charset="0"/>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Tuesday, 29 April: </a:t>
            </a:r>
            <a:r>
              <a:rPr lang="en-US" sz="1800" b="1" dirty="0">
                <a:solidFill>
                  <a:srgbClr val="215E99"/>
                </a:solidFill>
                <a:effectLst/>
                <a:latin typeface="Arial" panose="020B0604020202020204" pitchFamily="34" charset="0"/>
                <a:ea typeface="Calibri" panose="020F0502020204030204" pitchFamily="34" charset="0"/>
                <a:cs typeface="Times New Roman" panose="02020603050405020304" pitchFamily="18" charset="0"/>
              </a:rPr>
              <a:t>Budget Workshop #2</a:t>
            </a:r>
            <a:r>
              <a:rPr lang="en-US" sz="1800" b="1" dirty="0">
                <a:effectLst/>
                <a:latin typeface="Arial" panose="020B0604020202020204" pitchFamily="34" charset="0"/>
                <a:ea typeface="Calibri" panose="020F0502020204030204" pitchFamily="34" charset="0"/>
                <a:cs typeface="Times New Roman" panose="02020603050405020304" pitchFamily="18" charset="0"/>
              </a:rPr>
              <a:t> of 2; 5:00 – 7:30</a:t>
            </a:r>
            <a:br>
              <a:rPr lang="en-US" sz="1800" b="1"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Public Works presentation from Director Tate; Community Development presentation from Director Johnson; City Hall (Administration &amp; Finance) presentation from Director Perry; Citizen Comments at the end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buFont typeface="Georgia" panose="02040502050405020303" pitchFamily="18" charset="0"/>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Tuesday, 6 May: During the normal Work Session at 4:30 (early start)</a:t>
            </a:r>
            <a:br>
              <a:rPr lang="en-US" sz="1800" b="1"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Open discussion by the Commission of the budget estimate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buFont typeface="Georgia" panose="02040502050405020303" pitchFamily="18" charset="0"/>
              <a:buChar char="-"/>
            </a:pPr>
            <a:r>
              <a:rPr lang="en-US" sz="1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Tuesday, 20 May at regular Commission Work Session/Meeting</a:t>
            </a:r>
            <a:r>
              <a:rPr lang="en-US" sz="18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budget ordinance first reading of the </a:t>
            </a:r>
            <a:r>
              <a:rPr lang="en-US" sz="1800" b="1" i="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Proposed Budget</a:t>
            </a:r>
            <a:endParaRPr lang="en-US" sz="18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buFont typeface="Georgia" panose="02040502050405020303" pitchFamily="18" charset="0"/>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Tuesday, 3 June at regular Commission Work Session/Meeting</a:t>
            </a:r>
            <a:r>
              <a:rPr lang="en-US" sz="1800" dirty="0">
                <a:effectLst/>
                <a:latin typeface="Arial" panose="020B0604020202020204" pitchFamily="34" charset="0"/>
                <a:ea typeface="Calibri" panose="020F0502020204030204" pitchFamily="34" charset="0"/>
                <a:cs typeface="Times New Roman" panose="02020603050405020304" pitchFamily="18" charset="0"/>
              </a:rPr>
              <a:t>… budget ordinance second reading of the </a:t>
            </a:r>
            <a:r>
              <a:rPr lang="en-US" sz="1800" i="1" dirty="0">
                <a:effectLst/>
                <a:latin typeface="Arial" panose="020B0604020202020204" pitchFamily="34" charset="0"/>
                <a:ea typeface="Calibri" panose="020F0502020204030204" pitchFamily="34" charset="0"/>
                <a:cs typeface="Times New Roman" panose="02020603050405020304" pitchFamily="18" charset="0"/>
              </a:rPr>
              <a:t>Proposed Budget</a:t>
            </a:r>
            <a:r>
              <a:rPr lang="en-US" sz="1800" dirty="0">
                <a:effectLst/>
                <a:latin typeface="Arial" panose="020B0604020202020204" pitchFamily="34" charset="0"/>
                <a:ea typeface="Calibri" panose="020F0502020204030204" pitchFamily="34" charset="0"/>
                <a:cs typeface="Times New Roman" panose="02020603050405020304" pitchFamily="18" charset="0"/>
              </a:rPr>
              <a:t>.  Upon adoption, becomes the </a:t>
            </a:r>
            <a:r>
              <a:rPr lang="en-US" sz="1800" b="1" i="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FY26 Adopted Budget</a:t>
            </a:r>
            <a:endParaRPr lang="en-US" b="1" i="1" dirty="0">
              <a:solidFill>
                <a:schemeClr val="accent2">
                  <a:lumMod val="75000"/>
                </a:schemeClr>
              </a:solidFill>
            </a:endParaRPr>
          </a:p>
        </p:txBody>
      </p:sp>
    </p:spTree>
    <p:extLst>
      <p:ext uri="{BB962C8B-B14F-4D97-AF65-F5344CB8AC3E}">
        <p14:creationId xmlns:p14="http://schemas.microsoft.com/office/powerpoint/2010/main" val="68177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03207D-3A73-4B05-BAC7-BE897ADE6899}"/>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Reappraisal Year!</a:t>
            </a:r>
          </a:p>
        </p:txBody>
      </p:sp>
      <p:sp>
        <p:nvSpPr>
          <p:cNvPr id="29" name="Content Placeholder 2">
            <a:extLst>
              <a:ext uri="{FF2B5EF4-FFF2-40B4-BE49-F238E27FC236}">
                <a16:creationId xmlns:a16="http://schemas.microsoft.com/office/drawing/2014/main" id="{3A11A326-2386-4576-A951-BD36FBEBE1F8}"/>
              </a:ext>
            </a:extLst>
          </p:cNvPr>
          <p:cNvSpPr>
            <a:spLocks noGrp="1"/>
          </p:cNvSpPr>
          <p:nvPr>
            <p:ph idx="1"/>
          </p:nvPr>
        </p:nvSpPr>
        <p:spPr>
          <a:xfrm>
            <a:off x="6096000" y="457199"/>
            <a:ext cx="5668207" cy="5899151"/>
          </a:xfrm>
        </p:spPr>
        <p:txBody>
          <a:bodyPr anchor="ctr">
            <a:normAutofit fontScale="85000" lnSpcReduction="20000"/>
          </a:bodyPr>
          <a:lstStyle/>
          <a:p>
            <a:pPr>
              <a:buFont typeface="Wingdings" panose="05000000000000000000" pitchFamily="2" charset="2"/>
              <a:buChar char="Ø"/>
            </a:pPr>
            <a:r>
              <a:rPr lang="en-US" sz="2000" dirty="0">
                <a:solidFill>
                  <a:srgbClr val="002060"/>
                </a:solidFill>
              </a:rPr>
              <a:t>Typically a key component of each year’s Budget Ordinance is the Commission establishing the tax rate for that year </a:t>
            </a:r>
          </a:p>
          <a:p>
            <a:pPr>
              <a:buFont typeface="Wingdings" panose="05000000000000000000" pitchFamily="2" charset="2"/>
              <a:buChar char="Ø"/>
            </a:pPr>
            <a:r>
              <a:rPr lang="en-US" sz="2000" dirty="0">
                <a:solidFill>
                  <a:srgbClr val="002060"/>
                </a:solidFill>
              </a:rPr>
              <a:t>However, this is a ‘</a:t>
            </a:r>
            <a:r>
              <a:rPr lang="en-US" sz="2000" b="1" dirty="0">
                <a:solidFill>
                  <a:schemeClr val="accent2">
                    <a:lumMod val="75000"/>
                  </a:schemeClr>
                </a:solidFill>
              </a:rPr>
              <a:t>reappraisal year</a:t>
            </a:r>
            <a:r>
              <a:rPr lang="en-US" sz="2000" dirty="0">
                <a:solidFill>
                  <a:srgbClr val="002060"/>
                </a:solidFill>
              </a:rPr>
              <a:t>’… in Hamilton County it’s every fourth year</a:t>
            </a:r>
          </a:p>
          <a:p>
            <a:pPr>
              <a:buFont typeface="Wingdings" panose="05000000000000000000" pitchFamily="2" charset="2"/>
              <a:buChar char="Ø"/>
            </a:pPr>
            <a:r>
              <a:rPr lang="en-US" sz="2000" dirty="0">
                <a:solidFill>
                  <a:srgbClr val="002060"/>
                </a:solidFill>
              </a:rPr>
              <a:t>In accordance with TN Statute, the Hamilton County Assessor of Property is finalizing the reappraisal process by completing about 500 appeals, then he will prepare a submission to the Comptroller</a:t>
            </a:r>
          </a:p>
          <a:p>
            <a:pPr>
              <a:buFont typeface="Wingdings" panose="05000000000000000000" pitchFamily="2" charset="2"/>
              <a:buChar char="Ø"/>
            </a:pPr>
            <a:r>
              <a:rPr lang="en-US" sz="2000" u="sng" dirty="0">
                <a:solidFill>
                  <a:srgbClr val="002060"/>
                </a:solidFill>
              </a:rPr>
              <a:t>At this interim point in the process</a:t>
            </a:r>
            <a:r>
              <a:rPr lang="en-US" sz="2000" dirty="0">
                <a:solidFill>
                  <a:srgbClr val="002060"/>
                </a:solidFill>
              </a:rPr>
              <a:t> the median appraisal change for all residential and commercial properties in Red Bank… 5,253 parcels in all… is 59.05% increase</a:t>
            </a:r>
          </a:p>
          <a:p>
            <a:pPr>
              <a:buFont typeface="Wingdings" panose="05000000000000000000" pitchFamily="2" charset="2"/>
              <a:buChar char="Ø"/>
            </a:pPr>
            <a:r>
              <a:rPr lang="en-US" sz="2000" dirty="0">
                <a:solidFill>
                  <a:srgbClr val="002060"/>
                </a:solidFill>
              </a:rPr>
              <a:t>The Comptroller then completes the process by incorporating data from the Office of State Assessed Properties (OSAP) and administering the State Board of Equalization.  Then the Comptroller can notify us of our revenue neutral certified tax rate (often called the CTR)</a:t>
            </a:r>
          </a:p>
          <a:p>
            <a:pPr>
              <a:buFont typeface="Wingdings" panose="05000000000000000000" pitchFamily="2" charset="2"/>
              <a:buChar char="Ø"/>
            </a:pPr>
            <a:r>
              <a:rPr lang="en-US" sz="2000" dirty="0">
                <a:solidFill>
                  <a:srgbClr val="002060"/>
                </a:solidFill>
              </a:rPr>
              <a:t>We anticipate notification of Red Bank’s CTR sometime in the coming months. In the meantime, </a:t>
            </a:r>
            <a:r>
              <a:rPr lang="en-US" sz="2000" b="1" dirty="0">
                <a:solidFill>
                  <a:srgbClr val="002060"/>
                </a:solidFill>
              </a:rPr>
              <a:t>we must await notification of the CTR before the Commission can formally adopt a new tax rate</a:t>
            </a:r>
          </a:p>
          <a:p>
            <a:pPr>
              <a:buFont typeface="Wingdings" panose="05000000000000000000" pitchFamily="2" charset="2"/>
              <a:buChar char="Ø"/>
            </a:pPr>
            <a:r>
              <a:rPr lang="en-US" sz="2000" dirty="0">
                <a:solidFill>
                  <a:srgbClr val="002060"/>
                </a:solidFill>
              </a:rPr>
              <a:t>For the purposes of submitting the budget to the Comptroller, their guidance is to remain silent on the tax rate itself, but we are required to state our intentions regarding either increasing property tax revenue (i.e. a tax increase), or not increasing property tax revenue (i.e. remain revenue neutral)</a:t>
            </a:r>
          </a:p>
        </p:txBody>
      </p:sp>
    </p:spTree>
    <p:extLst>
      <p:ext uri="{BB962C8B-B14F-4D97-AF65-F5344CB8AC3E}">
        <p14:creationId xmlns:p14="http://schemas.microsoft.com/office/powerpoint/2010/main" val="44641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BE35D9-0431-4516-8F6F-2178F5B0422A}"/>
              </a:ext>
            </a:extLst>
          </p:cNvPr>
          <p:cNvSpPr>
            <a:spLocks noGrp="1"/>
          </p:cNvSpPr>
          <p:nvPr>
            <p:ph type="title"/>
          </p:nvPr>
        </p:nvSpPr>
        <p:spPr>
          <a:xfrm>
            <a:off x="1276349" y="294538"/>
            <a:ext cx="9895951" cy="1033669"/>
          </a:xfrm>
        </p:spPr>
        <p:txBody>
          <a:bodyPr>
            <a:normAutofit/>
          </a:bodyPr>
          <a:lstStyle/>
          <a:p>
            <a:r>
              <a:rPr lang="en-US" sz="4000" dirty="0">
                <a:solidFill>
                  <a:srgbClr val="FFFFFF"/>
                </a:solidFill>
              </a:rPr>
              <a:t>The FY26 Budget Adoption Process</a:t>
            </a:r>
          </a:p>
        </p:txBody>
      </p:sp>
      <p:sp>
        <p:nvSpPr>
          <p:cNvPr id="9" name="Content Placeholder 2">
            <a:extLst>
              <a:ext uri="{FF2B5EF4-FFF2-40B4-BE49-F238E27FC236}">
                <a16:creationId xmlns:a16="http://schemas.microsoft.com/office/drawing/2014/main" id="{08EA86CA-C221-F406-CE9B-1AFB23918829}"/>
              </a:ext>
            </a:extLst>
          </p:cNvPr>
          <p:cNvSpPr>
            <a:spLocks noGrp="1"/>
          </p:cNvSpPr>
          <p:nvPr>
            <p:ph idx="1"/>
          </p:nvPr>
        </p:nvSpPr>
        <p:spPr>
          <a:xfrm>
            <a:off x="816429" y="1727521"/>
            <a:ext cx="10458450" cy="5130479"/>
          </a:xfrm>
        </p:spPr>
        <p:txBody>
          <a:bodyPr>
            <a:normAutofit fontScale="55000" lnSpcReduction="20000"/>
          </a:bodyPr>
          <a:lstStyle/>
          <a:p>
            <a:r>
              <a:rPr lang="en-US" dirty="0"/>
              <a:t>Receipt of the </a:t>
            </a:r>
            <a:r>
              <a:rPr lang="en-US" b="1" dirty="0"/>
              <a:t>TN Comptroller’s memo </a:t>
            </a:r>
            <a:r>
              <a:rPr lang="en-US" dirty="0"/>
              <a:t>each year formally starts the budget process (10 Feb 2025)</a:t>
            </a:r>
          </a:p>
          <a:p>
            <a:r>
              <a:rPr lang="en-US" dirty="0"/>
              <a:t>Staff attend the Chattanooga Area Chamber of Commerce annual </a:t>
            </a:r>
            <a:r>
              <a:rPr lang="en-US" b="1" dirty="0"/>
              <a:t>Economic Outlook Breakfast</a:t>
            </a:r>
            <a:r>
              <a:rPr lang="en-US" dirty="0"/>
              <a:t>, featuring insights from Dr. David Altig, Executive VP at the Federal Reserve Bank of Atlanta, and Dr. Howard Wall, Chief Economist at UTC (18 Feb 2025)</a:t>
            </a:r>
          </a:p>
          <a:p>
            <a:r>
              <a:rPr lang="en-US" dirty="0"/>
              <a:t>Budget preparation began in earnest in conversations with department directors beginning in March</a:t>
            </a:r>
          </a:p>
          <a:p>
            <a:r>
              <a:rPr lang="en-US" dirty="0"/>
              <a:t>Budget Dates for FY26 published on 15 April 2025</a:t>
            </a:r>
          </a:p>
          <a:p>
            <a:r>
              <a:rPr lang="en-US" dirty="0"/>
              <a:t>Two </a:t>
            </a:r>
            <a:r>
              <a:rPr lang="en-US" b="1" dirty="0"/>
              <a:t>Budget Workshops </a:t>
            </a:r>
            <a:r>
              <a:rPr lang="en-US" dirty="0"/>
              <a:t>(22, 29 April) </a:t>
            </a:r>
          </a:p>
          <a:p>
            <a:pPr lvl="1"/>
            <a:r>
              <a:rPr lang="en-US" dirty="0"/>
              <a:t>Citizens who earn the Budget Academy Certificate will be recognized at 1</a:t>
            </a:r>
            <a:r>
              <a:rPr lang="en-US" baseline="30000" dirty="0"/>
              <a:t>st</a:t>
            </a:r>
            <a:r>
              <a:rPr lang="en-US" dirty="0"/>
              <a:t> Reading</a:t>
            </a:r>
          </a:p>
          <a:p>
            <a:r>
              <a:rPr lang="en-US" dirty="0"/>
              <a:t>City Charter requires City Manger to present ‘</a:t>
            </a:r>
            <a:r>
              <a:rPr lang="en-US" b="1" dirty="0"/>
              <a:t>Budget Estimate</a:t>
            </a:r>
            <a:r>
              <a:rPr lang="en-US" dirty="0"/>
              <a:t>’ to the Commission NLT 15 May each year (occurred 22 Apr 2025)</a:t>
            </a:r>
          </a:p>
          <a:p>
            <a:r>
              <a:rPr lang="en-US" dirty="0"/>
              <a:t>The budget process also sets the property tax rate; however, </a:t>
            </a:r>
            <a:r>
              <a:rPr lang="en-US" dirty="0" err="1"/>
              <a:t>i.a.w</a:t>
            </a:r>
            <a:r>
              <a:rPr lang="en-US" dirty="0"/>
              <a:t>. TN Statute, this being a ‘reappraisal year’ with the timing independent of the budget process, a separate ordinance will be necessary to establish the property tax rate once the certified tax rate (CTR) is received… typically mid- to late Summer</a:t>
            </a:r>
          </a:p>
          <a:p>
            <a:r>
              <a:rPr lang="en-US" dirty="0"/>
              <a:t>In Red Bank, any Ordinance requires </a:t>
            </a:r>
            <a:r>
              <a:rPr lang="en-US" b="1" dirty="0"/>
              <a:t>two readings</a:t>
            </a:r>
          </a:p>
          <a:p>
            <a:r>
              <a:rPr lang="en-US" dirty="0"/>
              <a:t>The </a:t>
            </a:r>
            <a:r>
              <a:rPr lang="en-US" b="1" dirty="0"/>
              <a:t>1</a:t>
            </a:r>
            <a:r>
              <a:rPr lang="en-US" b="1" baseline="30000" dirty="0"/>
              <a:t>st</a:t>
            </a:r>
            <a:r>
              <a:rPr lang="en-US" b="1" dirty="0"/>
              <a:t> Reading </a:t>
            </a:r>
            <a:r>
              <a:rPr lang="en-US" dirty="0"/>
              <a:t>of the Budget Ordinance is tonight (</a:t>
            </a:r>
            <a:r>
              <a:rPr lang="en-US" b="1" dirty="0"/>
              <a:t>20 May</a:t>
            </a:r>
            <a:r>
              <a:rPr lang="en-US" dirty="0"/>
              <a:t>)</a:t>
            </a:r>
          </a:p>
          <a:p>
            <a:r>
              <a:rPr lang="en-US" dirty="0"/>
              <a:t>The </a:t>
            </a:r>
            <a:r>
              <a:rPr lang="en-US" b="1" dirty="0"/>
              <a:t>2</a:t>
            </a:r>
            <a:r>
              <a:rPr lang="en-US" b="1" baseline="30000" dirty="0"/>
              <a:t>nd</a:t>
            </a:r>
            <a:r>
              <a:rPr lang="en-US" b="1" dirty="0"/>
              <a:t> Reading </a:t>
            </a:r>
            <a:r>
              <a:rPr lang="en-US" dirty="0"/>
              <a:t>of the Budget Ordinance is scheduled for </a:t>
            </a:r>
            <a:r>
              <a:rPr lang="en-US" b="1" dirty="0"/>
              <a:t>3 June</a:t>
            </a:r>
          </a:p>
          <a:p>
            <a:r>
              <a:rPr lang="en-US" dirty="0"/>
              <a:t>Enactment occurs upon passing at 2</a:t>
            </a:r>
            <a:r>
              <a:rPr lang="en-US" baseline="30000" dirty="0"/>
              <a:t>nd</a:t>
            </a:r>
            <a:r>
              <a:rPr lang="en-US" dirty="0"/>
              <a:t> Reading; it becomes the </a:t>
            </a:r>
            <a:r>
              <a:rPr lang="en-US" b="1" dirty="0"/>
              <a:t>Adopted Budget </a:t>
            </a:r>
            <a:r>
              <a:rPr lang="en-US" dirty="0"/>
              <a:t>and </a:t>
            </a:r>
            <a:r>
              <a:rPr lang="en-US" b="1" dirty="0"/>
              <a:t>takes effect 1 July 2025 </a:t>
            </a:r>
            <a:r>
              <a:rPr lang="en-US" dirty="0"/>
              <a:t>and continues through 30 June 2026</a:t>
            </a:r>
          </a:p>
          <a:p>
            <a:r>
              <a:rPr lang="en-US" dirty="0"/>
              <a:t>The CFO must file the budget, in a very specific format, with the Comptroller within 15 days of adoption</a:t>
            </a:r>
          </a:p>
          <a:p>
            <a:r>
              <a:rPr lang="en-US" dirty="0"/>
              <a:t>As mentioned above, during a reappraisal year the Commission will adopt a property tax rate separately after receipt of the CTR; this historically has taken place in August/September of a reappraisal year</a:t>
            </a:r>
          </a:p>
        </p:txBody>
      </p:sp>
    </p:spTree>
    <p:extLst>
      <p:ext uri="{BB962C8B-B14F-4D97-AF65-F5344CB8AC3E}">
        <p14:creationId xmlns:p14="http://schemas.microsoft.com/office/powerpoint/2010/main" val="206045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03207D-3A73-4B05-BAC7-BE897ADE6899}"/>
              </a:ext>
            </a:extLst>
          </p:cNvPr>
          <p:cNvSpPr>
            <a:spLocks noGrp="1"/>
          </p:cNvSpPr>
          <p:nvPr>
            <p:ph type="title"/>
          </p:nvPr>
        </p:nvSpPr>
        <p:spPr>
          <a:xfrm>
            <a:off x="826396" y="586855"/>
            <a:ext cx="4230100" cy="3070745"/>
          </a:xfrm>
        </p:spPr>
        <p:txBody>
          <a:bodyPr anchor="b">
            <a:normAutofit/>
          </a:bodyPr>
          <a:lstStyle/>
          <a:p>
            <a:pPr algn="r"/>
            <a:r>
              <a:rPr lang="en-US" sz="4000" dirty="0">
                <a:solidFill>
                  <a:srgbClr val="FFFFFF"/>
                </a:solidFill>
              </a:rPr>
              <a:t>Mission</a:t>
            </a:r>
            <a:br>
              <a:rPr lang="en-US" sz="4000" dirty="0">
                <a:solidFill>
                  <a:srgbClr val="FFFFFF"/>
                </a:solidFill>
              </a:rPr>
            </a:br>
            <a:r>
              <a:rPr lang="en-US" sz="4000" dirty="0">
                <a:solidFill>
                  <a:srgbClr val="FFFFFF"/>
                </a:solidFill>
              </a:rPr>
              <a:t>Vision</a:t>
            </a:r>
            <a:br>
              <a:rPr lang="en-US" sz="4000" dirty="0">
                <a:solidFill>
                  <a:srgbClr val="FFFFFF"/>
                </a:solidFill>
              </a:rPr>
            </a:br>
            <a:r>
              <a:rPr lang="en-US" sz="4000" dirty="0">
                <a:solidFill>
                  <a:srgbClr val="FFFFFF"/>
                </a:solidFill>
              </a:rPr>
              <a:t>Goals</a:t>
            </a:r>
          </a:p>
        </p:txBody>
      </p:sp>
      <p:sp>
        <p:nvSpPr>
          <p:cNvPr id="29" name="Content Placeholder 2">
            <a:extLst>
              <a:ext uri="{FF2B5EF4-FFF2-40B4-BE49-F238E27FC236}">
                <a16:creationId xmlns:a16="http://schemas.microsoft.com/office/drawing/2014/main" id="{3A11A326-2386-4576-A951-BD36FBEBE1F8}"/>
              </a:ext>
            </a:extLst>
          </p:cNvPr>
          <p:cNvSpPr>
            <a:spLocks noGrp="1"/>
          </p:cNvSpPr>
          <p:nvPr>
            <p:ph idx="1"/>
          </p:nvPr>
        </p:nvSpPr>
        <p:spPr>
          <a:xfrm>
            <a:off x="6096000" y="457199"/>
            <a:ext cx="5668207" cy="5899151"/>
          </a:xfrm>
        </p:spPr>
        <p:txBody>
          <a:bodyPr anchor="ctr">
            <a:normAutofit/>
          </a:bodyPr>
          <a:lstStyle/>
          <a:p>
            <a:pPr>
              <a:buFont typeface="Wingdings" panose="05000000000000000000" pitchFamily="2" charset="2"/>
              <a:buChar char="Ø"/>
            </a:pPr>
            <a:r>
              <a:rPr lang="en-US" dirty="0">
                <a:solidFill>
                  <a:srgbClr val="FF0000"/>
                </a:solidFill>
              </a:rPr>
              <a:t>Always good to remind ourselves, and especially in budget season…</a:t>
            </a:r>
          </a:p>
        </p:txBody>
      </p:sp>
    </p:spTree>
    <p:extLst>
      <p:ext uri="{BB962C8B-B14F-4D97-AF65-F5344CB8AC3E}">
        <p14:creationId xmlns:p14="http://schemas.microsoft.com/office/powerpoint/2010/main" val="426591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F3E593-4CD1-44AC-BFD9-8723B20C9B4F}"/>
              </a:ext>
            </a:extLst>
          </p:cNvPr>
          <p:cNvSpPr>
            <a:spLocks noGrp="1"/>
          </p:cNvSpPr>
          <p:nvPr>
            <p:ph type="title"/>
          </p:nvPr>
        </p:nvSpPr>
        <p:spPr>
          <a:xfrm>
            <a:off x="838200" y="178696"/>
            <a:ext cx="10515600" cy="1325563"/>
          </a:xfrm>
        </p:spPr>
        <p:txBody>
          <a:bodyPr>
            <a:noAutofit/>
          </a:bodyPr>
          <a:lstStyle/>
          <a:p>
            <a:r>
              <a:rPr lang="en-US" sz="3600" dirty="0"/>
              <a:t>Mission… from the 4th Annual Commission Strategic Planning Retreat (25 Feb 2025); Res. No. 25-1778</a:t>
            </a:r>
          </a:p>
        </p:txBody>
      </p:sp>
      <p:sp>
        <p:nvSpPr>
          <p:cNvPr id="7" name="Content Placeholder 6">
            <a:extLst>
              <a:ext uri="{FF2B5EF4-FFF2-40B4-BE49-F238E27FC236}">
                <a16:creationId xmlns:a16="http://schemas.microsoft.com/office/drawing/2014/main" id="{4297F4E4-A8EC-4A86-A212-3C94944EA49D}"/>
              </a:ext>
            </a:extLst>
          </p:cNvPr>
          <p:cNvSpPr>
            <a:spLocks noGrp="1"/>
          </p:cNvSpPr>
          <p:nvPr>
            <p:ph idx="1"/>
          </p:nvPr>
        </p:nvSpPr>
        <p:spPr>
          <a:xfrm>
            <a:off x="861849" y="1887660"/>
            <a:ext cx="10515600" cy="3646043"/>
          </a:xfrm>
        </p:spPr>
        <p:txBody>
          <a:bodyPr>
            <a:normAutofit lnSpcReduction="10000"/>
          </a:bodyPr>
          <a:lstStyle/>
          <a:p>
            <a:pPr marL="0" indent="0">
              <a:buNone/>
            </a:pPr>
            <a:r>
              <a:rPr lang="en-US" sz="3200" b="1" dirty="0">
                <a:solidFill>
                  <a:schemeClr val="accent1"/>
                </a:solidFill>
              </a:rPr>
              <a:t>Mission (the purpose of a city’s being and why it exists):</a:t>
            </a:r>
            <a:br>
              <a:rPr lang="en-US" sz="3200" b="1" dirty="0">
                <a:solidFill>
                  <a:schemeClr val="accent1"/>
                </a:solidFill>
              </a:rPr>
            </a:br>
            <a:br>
              <a:rPr lang="en-US" sz="3200" b="1" dirty="0">
                <a:solidFill>
                  <a:schemeClr val="accent1"/>
                </a:solidFill>
              </a:rPr>
            </a:br>
            <a:r>
              <a:rPr lang="en-US" sz="4000" b="1" i="1" dirty="0">
                <a:solidFill>
                  <a:srgbClr val="FF0000"/>
                </a:solidFill>
              </a:rPr>
              <a:t>The City of Red Bank is a safe and thriving small-town community with an engaging, transparent government that builds on our rich history, provides excellent and efficient services, and welcomes all</a:t>
            </a:r>
            <a:endParaRPr lang="en-US" sz="3200" b="1" i="1" dirty="0">
              <a:solidFill>
                <a:srgbClr val="FF0000"/>
              </a:solidFill>
            </a:endParaRPr>
          </a:p>
          <a:p>
            <a:pPr marL="0" indent="0">
              <a:buNone/>
            </a:pPr>
            <a:endParaRPr lang="en-US" dirty="0"/>
          </a:p>
        </p:txBody>
      </p:sp>
    </p:spTree>
    <p:extLst>
      <p:ext uri="{BB962C8B-B14F-4D97-AF65-F5344CB8AC3E}">
        <p14:creationId xmlns:p14="http://schemas.microsoft.com/office/powerpoint/2010/main" val="219143336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F3E593-4CD1-44AC-BFD9-8723B20C9B4F}"/>
              </a:ext>
            </a:extLst>
          </p:cNvPr>
          <p:cNvSpPr>
            <a:spLocks noGrp="1"/>
          </p:cNvSpPr>
          <p:nvPr>
            <p:ph type="title"/>
          </p:nvPr>
        </p:nvSpPr>
        <p:spPr>
          <a:xfrm>
            <a:off x="861849" y="162368"/>
            <a:ext cx="10614415" cy="1325563"/>
          </a:xfrm>
        </p:spPr>
        <p:txBody>
          <a:bodyPr>
            <a:normAutofit/>
          </a:bodyPr>
          <a:lstStyle/>
          <a:p>
            <a:r>
              <a:rPr lang="en-US" sz="3600" dirty="0"/>
              <a:t>Vision… from the 4th Annual Commission Strategic Planning Retreat (25 Feb 2025); Res. No. 25-1778</a:t>
            </a:r>
          </a:p>
        </p:txBody>
      </p:sp>
      <p:sp>
        <p:nvSpPr>
          <p:cNvPr id="7" name="Content Placeholder 6">
            <a:extLst>
              <a:ext uri="{FF2B5EF4-FFF2-40B4-BE49-F238E27FC236}">
                <a16:creationId xmlns:a16="http://schemas.microsoft.com/office/drawing/2014/main" id="{4297F4E4-A8EC-4A86-A212-3C94944EA49D}"/>
              </a:ext>
            </a:extLst>
          </p:cNvPr>
          <p:cNvSpPr>
            <a:spLocks noGrp="1"/>
          </p:cNvSpPr>
          <p:nvPr>
            <p:ph idx="1"/>
          </p:nvPr>
        </p:nvSpPr>
        <p:spPr>
          <a:xfrm>
            <a:off x="846083" y="1750549"/>
            <a:ext cx="10515600" cy="3444189"/>
          </a:xfrm>
        </p:spPr>
        <p:txBody>
          <a:bodyPr>
            <a:normAutofit fontScale="92500"/>
          </a:bodyPr>
          <a:lstStyle/>
          <a:p>
            <a:pPr marL="0" indent="0">
              <a:buNone/>
            </a:pPr>
            <a:r>
              <a:rPr lang="en-US" sz="3200" b="1" dirty="0">
                <a:solidFill>
                  <a:schemeClr val="accent1"/>
                </a:solidFill>
              </a:rPr>
              <a:t>Vision (builds upon the mission and takes it to the next level; a desired future state):</a:t>
            </a:r>
            <a:br>
              <a:rPr lang="en-US" sz="3200" b="1" dirty="0">
                <a:solidFill>
                  <a:schemeClr val="accent1"/>
                </a:solidFill>
              </a:rPr>
            </a:br>
            <a:br>
              <a:rPr lang="en-US" sz="3200" b="1" dirty="0">
                <a:solidFill>
                  <a:schemeClr val="accent1"/>
                </a:solidFill>
              </a:rPr>
            </a:br>
            <a:r>
              <a:rPr lang="en-US" sz="4000" b="1" i="1" dirty="0">
                <a:solidFill>
                  <a:srgbClr val="FF0000"/>
                </a:solidFill>
              </a:rPr>
              <a:t>Red Bank strives for a vibrant, growing and inclusive community by pursuing excellence, enhancing safety, celebrating our neighborhood character and stewarding our natural landscapes</a:t>
            </a:r>
          </a:p>
          <a:p>
            <a:endParaRPr lang="en-US" dirty="0"/>
          </a:p>
        </p:txBody>
      </p:sp>
    </p:spTree>
    <p:extLst>
      <p:ext uri="{BB962C8B-B14F-4D97-AF65-F5344CB8AC3E}">
        <p14:creationId xmlns:p14="http://schemas.microsoft.com/office/powerpoint/2010/main" val="144389119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EDACF450649A4994A053DCC33D5A42" ma:contentTypeVersion="4" ma:contentTypeDescription="Create a new document." ma:contentTypeScope="" ma:versionID="fa534dd802265008e0b6e296ebb7e855">
  <xsd:schema xmlns:xsd="http://www.w3.org/2001/XMLSchema" xmlns:xs="http://www.w3.org/2001/XMLSchema" xmlns:p="http://schemas.microsoft.com/office/2006/metadata/properties" xmlns:ns3="4847b466-dcd1-4569-b00c-6ccb561ed229" targetNamespace="http://schemas.microsoft.com/office/2006/metadata/properties" ma:root="true" ma:fieldsID="1339cd3b66646b89511e6c63285b83c5" ns3:_="">
    <xsd:import namespace="4847b466-dcd1-4569-b00c-6ccb561ed2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7b466-dcd1-4569-b00c-6ccb561ed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331DB9-0F67-4C8B-9B53-5C1C7A544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47b466-dcd1-4569-b00c-6ccb561ed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A2D9F3-4B0C-44E4-A5D6-83FC8E5CA9CD}">
  <ds:schemaRefs>
    <ds:schemaRef ds:uri="http://schemas.microsoft.com/sharepoint/v3/contenttype/forms"/>
  </ds:schemaRefs>
</ds:datastoreItem>
</file>

<file path=customXml/itemProps3.xml><?xml version="1.0" encoding="utf-8"?>
<ds:datastoreItem xmlns:ds="http://schemas.openxmlformats.org/officeDocument/2006/customXml" ds:itemID="{BBBE8B5C-48FE-4315-B7A6-F8964F52D2B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847b466-dcd1-4569-b00c-6ccb561ed22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3421</TotalTime>
  <Words>2953</Words>
  <Application>Microsoft Office PowerPoint</Application>
  <PresentationFormat>Widescreen</PresentationFormat>
  <Paragraphs>259</Paragraphs>
  <Slides>23</Slides>
  <Notes>0</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Calibri Light</vt:lpstr>
      <vt:lpstr>Georgia</vt:lpstr>
      <vt:lpstr>Times New Roman</vt:lpstr>
      <vt:lpstr>Wingdings</vt:lpstr>
      <vt:lpstr>Office Theme</vt:lpstr>
      <vt:lpstr>FY26 Proposed Budget (5/20/2025)  Red Bank Tennessee </vt:lpstr>
      <vt:lpstr>Agenda</vt:lpstr>
      <vt:lpstr>Review of FY26 Budget Packet (available online)</vt:lpstr>
      <vt:lpstr>Budget Dates for FY26 (revised memo 15 April 2025)</vt:lpstr>
      <vt:lpstr>Reappraisal Year!</vt:lpstr>
      <vt:lpstr>The FY26 Budget Adoption Process</vt:lpstr>
      <vt:lpstr>Mission Vision Goals</vt:lpstr>
      <vt:lpstr>Mission… from the 4th Annual Commission Strategic Planning Retreat (25 Feb 2025); Res. No. 25-1778</vt:lpstr>
      <vt:lpstr>Vision… from the 4th Annual Commission Strategic Planning Retreat (25 Feb 2025); Res. No. 25-1778</vt:lpstr>
      <vt:lpstr>Goals… from the 4th Annual Commission Strategic Planning Retreat (25 Feb 2025); Res. No. 25-1778)</vt:lpstr>
      <vt:lpstr>Changes reflected in the FY26 Proposed Budget from earlier budget estimates dated (4/22/2025)</vt:lpstr>
      <vt:lpstr>Significant Features of the FY26 Budget </vt:lpstr>
      <vt:lpstr>Significant Budget Features for FY26:  Staffing</vt:lpstr>
      <vt:lpstr>Significant Budget Features for FY26:  Services</vt:lpstr>
      <vt:lpstr>Significant Budget Features for FY26:  Borrowing</vt:lpstr>
      <vt:lpstr>Significant Budget Features for FY26:  Excellence</vt:lpstr>
      <vt:lpstr>An eye on future budgets….</vt:lpstr>
      <vt:lpstr>PowerPoint Presentation</vt:lpstr>
      <vt:lpstr>Wrap up… stay informed</vt:lpstr>
      <vt:lpstr>FY26 Proposed Budget (5/20/2025)  Red Bank Tennessee </vt:lpstr>
      <vt:lpstr>City of Red Bank Tennessee How to calculate your residential property tax </vt:lpstr>
      <vt:lpstr>How to calculate your residential property taxes in Red Bank TN (values are from previous assessment)</vt:lpstr>
      <vt:lpstr>Property Assessments: Information by County</vt:lpstr>
    </vt:vector>
  </TitlesOfParts>
  <Company>City of Red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Process Overview</dc:title>
  <dc:creator>Martin Granum</dc:creator>
  <cp:lastModifiedBy>Martin Granum</cp:lastModifiedBy>
  <cp:revision>24</cp:revision>
  <cp:lastPrinted>2025-05-20T14:28:47Z</cp:lastPrinted>
  <dcterms:created xsi:type="dcterms:W3CDTF">2022-05-03T05:17:54Z</dcterms:created>
  <dcterms:modified xsi:type="dcterms:W3CDTF">2025-05-23T13:56:31Z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0x010100B2EDACF450649A4994A053DCC33D5A42</vt:lpwstr>
  </property>
</Properties>
</file>