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293" r:id="rId3"/>
    <p:sldId id="282" r:id="rId4"/>
    <p:sldId id="283" r:id="rId5"/>
    <p:sldId id="257" r:id="rId6"/>
    <p:sldId id="29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6E"/>
    <a:srgbClr val="CCFFCC"/>
    <a:srgbClr val="F2E0E6"/>
    <a:srgbClr val="FFFFCC"/>
    <a:srgbClr val="E9761F"/>
    <a:srgbClr val="98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443E7-331F-4422-986D-6E1C3A174E40}" v="1" dt="2025-03-18T17:42:54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Granum" userId="3684346e-0730-44eb-8a44-c7a3b9f7e583" providerId="ADAL" clId="{2F0443E7-331F-4422-986D-6E1C3A174E40}"/>
    <pc:docChg chg="custSel modSld sldOrd">
      <pc:chgData name="Martin Granum" userId="3684346e-0730-44eb-8a44-c7a3b9f7e583" providerId="ADAL" clId="{2F0443E7-331F-4422-986D-6E1C3A174E40}" dt="2025-03-27T21:31:18.497" v="166" actId="20577"/>
      <pc:docMkLst>
        <pc:docMk/>
      </pc:docMkLst>
      <pc:sldChg chg="modSp mod ord">
        <pc:chgData name="Martin Granum" userId="3684346e-0730-44eb-8a44-c7a3b9f7e583" providerId="ADAL" clId="{2F0443E7-331F-4422-986D-6E1C3A174E40}" dt="2025-03-27T21:31:18.497" v="166" actId="20577"/>
        <pc:sldMkLst>
          <pc:docMk/>
          <pc:sldMk cId="3766450352" sldId="257"/>
        </pc:sldMkLst>
        <pc:spChg chg="mod">
          <ac:chgData name="Martin Granum" userId="3684346e-0730-44eb-8a44-c7a3b9f7e583" providerId="ADAL" clId="{2F0443E7-331F-4422-986D-6E1C3A174E40}" dt="2025-03-27T21:31:18.497" v="166" actId="20577"/>
          <ac:spMkLst>
            <pc:docMk/>
            <pc:sldMk cId="3766450352" sldId="257"/>
            <ac:spMk id="9" creationId="{37F39003-071E-BEB7-C4F8-E989A10D2ABE}"/>
          </ac:spMkLst>
        </pc:spChg>
        <pc:spChg chg="mod">
          <ac:chgData name="Martin Granum" userId="3684346e-0730-44eb-8a44-c7a3b9f7e583" providerId="ADAL" clId="{2F0443E7-331F-4422-986D-6E1C3A174E40}" dt="2025-03-27T21:30:47.818" v="152" actId="6549"/>
          <ac:spMkLst>
            <pc:docMk/>
            <pc:sldMk cId="3766450352" sldId="257"/>
            <ac:spMk id="46" creationId="{7D205AA0-3629-4B5B-BC52-472AF0C6F4B6}"/>
          </ac:spMkLst>
        </pc:spChg>
      </pc:sldChg>
      <pc:sldChg chg="modSp mod">
        <pc:chgData name="Martin Granum" userId="3684346e-0730-44eb-8a44-c7a3b9f7e583" providerId="ADAL" clId="{2F0443E7-331F-4422-986D-6E1C3A174E40}" dt="2025-03-25T16:52:36.791" v="89" actId="27636"/>
        <pc:sldMkLst>
          <pc:docMk/>
          <pc:sldMk cId="2070389215" sldId="282"/>
        </pc:sldMkLst>
        <pc:spChg chg="mod">
          <ac:chgData name="Martin Granum" userId="3684346e-0730-44eb-8a44-c7a3b9f7e583" providerId="ADAL" clId="{2F0443E7-331F-4422-986D-6E1C3A174E40}" dt="2025-03-25T16:52:36.791" v="89" actId="27636"/>
          <ac:spMkLst>
            <pc:docMk/>
            <pc:sldMk cId="2070389215" sldId="282"/>
            <ac:spMk id="6" creationId="{9DF3E593-4CD1-44AC-BFD9-8723B20C9B4F}"/>
          </ac:spMkLst>
        </pc:spChg>
      </pc:sldChg>
      <pc:sldChg chg="modSp mod">
        <pc:chgData name="Martin Granum" userId="3684346e-0730-44eb-8a44-c7a3b9f7e583" providerId="ADAL" clId="{2F0443E7-331F-4422-986D-6E1C3A174E40}" dt="2025-03-25T16:53:21.340" v="129" actId="20577"/>
        <pc:sldMkLst>
          <pc:docMk/>
          <pc:sldMk cId="1727659129" sldId="283"/>
        </pc:sldMkLst>
        <pc:spChg chg="mod">
          <ac:chgData name="Martin Granum" userId="3684346e-0730-44eb-8a44-c7a3b9f7e583" providerId="ADAL" clId="{2F0443E7-331F-4422-986D-6E1C3A174E40}" dt="2025-03-25T16:53:21.340" v="129" actId="20577"/>
          <ac:spMkLst>
            <pc:docMk/>
            <pc:sldMk cId="1727659129" sldId="283"/>
            <ac:spMk id="4" creationId="{05DEA426-830A-99A5-80CE-13D92C836632}"/>
          </ac:spMkLst>
        </pc:spChg>
      </pc:sldChg>
      <pc:sldChg chg="modSp mod">
        <pc:chgData name="Martin Granum" userId="3684346e-0730-44eb-8a44-c7a3b9f7e583" providerId="ADAL" clId="{2F0443E7-331F-4422-986D-6E1C3A174E40}" dt="2025-03-25T16:52:22.455" v="87" actId="255"/>
        <pc:sldMkLst>
          <pc:docMk/>
          <pc:sldMk cId="863239627" sldId="293"/>
        </pc:sldMkLst>
        <pc:spChg chg="mod">
          <ac:chgData name="Martin Granum" userId="3684346e-0730-44eb-8a44-c7a3b9f7e583" providerId="ADAL" clId="{2F0443E7-331F-4422-986D-6E1C3A174E40}" dt="2025-03-25T16:52:22.455" v="87" actId="255"/>
          <ac:spMkLst>
            <pc:docMk/>
            <pc:sldMk cId="863239627" sldId="293"/>
            <ac:spMk id="6" creationId="{9DF3E593-4CD1-44AC-BFD9-8723B20C9B4F}"/>
          </ac:spMkLst>
        </pc:spChg>
        <pc:spChg chg="mod">
          <ac:chgData name="Martin Granum" userId="3684346e-0730-44eb-8a44-c7a3b9f7e583" providerId="ADAL" clId="{2F0443E7-331F-4422-986D-6E1C3A174E40}" dt="2025-03-25T16:51:16.611" v="58" actId="1036"/>
          <ac:spMkLst>
            <pc:docMk/>
            <pc:sldMk cId="863239627" sldId="293"/>
            <ac:spMk id="7" creationId="{4297F4E4-A8EC-4A86-A212-3C94944EA4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576B-061C-4393-87FA-DC90C962D8E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943FC-942C-4896-B65C-3B624F263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Nonprofit Citizens Advisor Committee likely next.  Likely Parks &amp; Rec.  Possibly joining Art with Beautification post-retreat.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DDF28-8D9A-4FD6-897E-1BCFC07C80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BF45-C7A6-49EC-81F0-0B5C78F49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2C24A-42CC-477D-B2C1-2B2602C31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0478-8C2D-4F15-8B39-FC31FC72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B727-B950-46A6-801D-0524390E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E135F-7707-46B4-AFE9-F9B7186E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3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3CD9-8BB0-442C-AD68-AC749ED8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1DB7C-DA80-481D-B340-C66486731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AE43F-C417-4BF1-AD29-C45F6535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0C7C0-50EA-4139-94DA-17621AC7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A8C6-3372-49E1-A4DC-75039ADC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9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92EC4-0454-487F-AD6D-15200C940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6B3AD-CA10-4DD2-A336-18D17EA0B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F6B53-4554-465A-B7B6-D3DEE483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FB4F-DBA5-4941-B0AB-F06DF45E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464D-B2B3-4E9F-8900-D3091321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0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0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7858-4DEA-473C-B7DB-3D713C27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799A-42B3-42FA-8A9D-FF15249CB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C98A0-2ED6-48DF-ACC0-C196CFD6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D6865-6019-4EAB-85CA-538B0107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2516F-F405-4C9A-8E40-85100317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0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AD47-EE4F-4220-A783-54BA703F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64F4-BBB8-4863-B2F0-A654AB41F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04468-1B00-4209-89FD-9857E12C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8C91C-8E7F-46D8-A17E-D2FDBFA6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8FC1B-0FEB-4F13-9967-4B9D40B2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9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21CC-129A-4EC8-AFE7-5792EEEA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1F14-59DC-4D2B-99BB-7E687EE64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577CA-4B30-488A-8E20-6B9AB8E43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5402B-CD1F-43B1-8761-F8DFD58B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4CCAB-21EA-45AE-8780-AD1DD2D1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84383-4F07-4C07-B2B1-5950DB6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7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267B-C113-47B3-8D51-76FAAABE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DEEB4-B2BF-4421-8E19-0D0C5B3B8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6656F-4144-4B92-9F83-B2A861F6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ABE2E-6163-426C-9574-CE5005978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796D7-7174-4A14-9342-23A96B855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827FD-9103-40A0-A92F-48CC8B75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C9EDB-C2DE-4CCB-B439-57AB8A4B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CCE70-53CF-4D73-BE46-D6C403D4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4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8890-61EF-41AD-9AD4-1B1371B7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1358F-F507-4775-84EB-9296C0B5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5DE18-BABC-48C1-A535-9B969776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9E44-CF6D-400C-8FDE-A4C44C06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9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89F8BA-735A-4210-B2C7-053CA79A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E782A-D41D-46C3-9BAE-7E97BE2A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1B58-E65C-435A-82B8-E8C89544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3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0A76-392A-470D-AEF6-EBB98CDF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2B09F-FC36-49F1-A40D-81435921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0DA58-AEF2-4030-8420-0E2E82020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7F3B0-BBA2-4C58-B505-BF4ADC8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70A0D-090D-467E-86D8-4B8C6D4C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607D6-0E9B-4029-B89B-8FA5B259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4FDE-F7E5-4CD7-A193-C0673D7C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F9250-31E9-4AA0-AA0E-86BEC8959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36FCE-5D8F-4E71-80BD-6F374C07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476AB-A12C-47CD-BC0A-146F5616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DD642-7F9B-42FE-B12D-6B7C55DB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EA3EE-2B56-45A6-A9E5-FCC40643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A8339-8CC6-4801-B146-8E7984E2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04C0F-0623-4828-94C0-F51902179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266C-0584-4741-BD72-FB9575AB1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AAC2-5D1C-4123-8B15-D86DD8BD49FA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6326F-845C-4B9D-B7FF-C3D2D8AE3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65229-09D8-4406-A4FF-D47BA7BD5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5A8A6-9955-4CD5-B9D9-8759814D2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3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106" y="1868328"/>
            <a:ext cx="69375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Mayor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Stefanie Dalton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Vice Mayor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Hollie Berry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Commissioner Jamie Fairbanks-Harvey </a:t>
            </a:r>
            <a:b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 Terri Holmes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 Hayes Wilkinson 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04" y="193842"/>
            <a:ext cx="1174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City of Red Bank Commission</a:t>
            </a:r>
          </a:p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All Commissioners elected city-wide (at-large); Mayor and Vice Mayor selected by Commission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837B47F-BAB6-F8F0-6A54-FA262312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81" y="2062480"/>
            <a:ext cx="5740913" cy="382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6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3E593-4CD1-44AC-BFD9-8723B20C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96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Mission… from the 4th Annual Commission Strategic Planning Retreat (25 Feb 2025); Res. No. 25-1778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7F4E4-A8EC-4A86-A212-3C94944E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849" y="1887660"/>
            <a:ext cx="10515600" cy="3646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Mission (the purpose of a city’s being and why it exists):</a:t>
            </a:r>
            <a:br>
              <a:rPr lang="en-US" sz="3200" b="1" dirty="0">
                <a:solidFill>
                  <a:schemeClr val="accent1"/>
                </a:solidFill>
              </a:rPr>
            </a:b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The City of Red Bank is a safe and thriving small-town community with an engaging, transparent government that builds on our rich history, provides excellent and efficient services, and welcomes all</a:t>
            </a:r>
            <a:endParaRPr lang="en-US" sz="3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3E593-4CD1-44AC-BFD9-8723B20C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9" y="162368"/>
            <a:ext cx="1061441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Vision… from the 4th Annual Commission Strategic Planning Retreat (25 Feb ’25); Res. No. 25-1778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7F4E4-A8EC-4A86-A212-3C94944E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1750549"/>
            <a:ext cx="10515600" cy="34441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Vision (builds upon the mission and takes it to the next level; a desired future state):</a:t>
            </a:r>
            <a:br>
              <a:rPr lang="en-US" sz="3200" b="1" dirty="0">
                <a:solidFill>
                  <a:schemeClr val="accent1"/>
                </a:solidFill>
              </a:rPr>
            </a:b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Red Bank strives for a vibrant, growing and inclusive community by pursuing excellence, enhancing safety, celebrating our neighborhood character and stewarding our natural landscapes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7F4E4-A8EC-4A86-A212-3C94944E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50" y="1351419"/>
            <a:ext cx="10515600" cy="5246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Goals (after an environmental analysis and applying the SWOT methodology, issues were identified and ultimately goals were set that: address the key issues, meet the mission of the City and help the City to achieve its vision):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FF0000"/>
                </a:solidFill>
              </a:rPr>
              <a:t>Develop a new land conversion agreement with TDEC and NPS (Mayor Dalton)</a:t>
            </a: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FF0000"/>
                </a:solidFill>
              </a:rPr>
              <a:t>Create priorities for safe streets: curtailing speeding, enhancing pedestrian walkability, and protected cycling routes (Commissioner Fairbanks-Harvey)</a:t>
            </a: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FF0000"/>
                </a:solidFill>
              </a:rPr>
              <a:t>Launch strategic economic development efforts to attract investment, support local businesses, and strengthen community prosperity. (Commissioner Holmes)</a:t>
            </a: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FF0000"/>
                </a:solidFill>
              </a:rPr>
              <a:t>Implementation of the Parks Master Plan (Commissioner Wilkinson)</a:t>
            </a: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FF0000"/>
                </a:solidFill>
              </a:rPr>
              <a:t>Low-cost activation of city property by making improvements (i.e. tables, gardens, etc.) (Vice Mayor Berry)</a:t>
            </a: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3000" b="1" i="1" dirty="0">
              <a:solidFill>
                <a:srgbClr val="FF0000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5DEA426-830A-99A5-80CE-13D92C83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21" y="850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Goals… from the 4th Annual Commission Strategic Planning Retreat (25 Feb ’25); Res. No. 25-1778)</a:t>
            </a:r>
          </a:p>
        </p:txBody>
      </p:sp>
    </p:spTree>
    <p:extLst>
      <p:ext uri="{BB962C8B-B14F-4D97-AF65-F5344CB8AC3E}">
        <p14:creationId xmlns:p14="http://schemas.microsoft.com/office/powerpoint/2010/main" val="17276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D10ABFFE-59D8-457C-8E5A-D4F5AD82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" y="9236"/>
            <a:ext cx="1598548" cy="15985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58E3F6E-4EFA-48DF-A3F3-20948EC6143B}"/>
              </a:ext>
            </a:extLst>
          </p:cNvPr>
          <p:cNvSpPr/>
          <p:nvPr/>
        </p:nvSpPr>
        <p:spPr>
          <a:xfrm>
            <a:off x="79895" y="1347757"/>
            <a:ext cx="3639543" cy="41732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79821-4175-4AC2-9F56-15EB169E4613}"/>
              </a:ext>
            </a:extLst>
          </p:cNvPr>
          <p:cNvSpPr txBox="1"/>
          <p:nvPr/>
        </p:nvSpPr>
        <p:spPr>
          <a:xfrm>
            <a:off x="1209820" y="3691794"/>
            <a:ext cx="1422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Public Works</a:t>
            </a:r>
            <a:br>
              <a:rPr lang="en-US" b="1" dirty="0"/>
            </a:br>
            <a:r>
              <a:rPr lang="en-US" b="1" dirty="0"/>
              <a:t>Department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D94D3E-F729-4552-82F4-2FC41437396E}"/>
              </a:ext>
            </a:extLst>
          </p:cNvPr>
          <p:cNvSpPr/>
          <p:nvPr/>
        </p:nvSpPr>
        <p:spPr>
          <a:xfrm>
            <a:off x="1413079" y="1359976"/>
            <a:ext cx="1020198" cy="927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Greg Tate  Director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F8CBA7-D7D7-4562-9287-AF223BC8FB23}"/>
              </a:ext>
            </a:extLst>
          </p:cNvPr>
          <p:cNvSpPr/>
          <p:nvPr/>
        </p:nvSpPr>
        <p:spPr>
          <a:xfrm>
            <a:off x="489073" y="1885459"/>
            <a:ext cx="1038863" cy="982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Kate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tx1"/>
                </a:solidFill>
              </a:rPr>
              <a:t>Hackney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Executive Office Manager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122B1A-6426-44B5-B5AD-6910425D58E4}"/>
              </a:ext>
            </a:extLst>
          </p:cNvPr>
          <p:cNvSpPr/>
          <p:nvPr/>
        </p:nvSpPr>
        <p:spPr>
          <a:xfrm>
            <a:off x="2271379" y="1929965"/>
            <a:ext cx="1085201" cy="8320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Ricky Reeves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Operations Supervisor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8110C0-81AF-4E05-B563-0DC6D6678C95}"/>
              </a:ext>
            </a:extLst>
          </p:cNvPr>
          <p:cNvSpPr/>
          <p:nvPr/>
        </p:nvSpPr>
        <p:spPr>
          <a:xfrm>
            <a:off x="252514" y="3576674"/>
            <a:ext cx="918648" cy="908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Justin Headrick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Facilities Manager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3ED741-1FF9-4601-BBE2-9B3576694871}"/>
              </a:ext>
            </a:extLst>
          </p:cNvPr>
          <p:cNvSpPr/>
          <p:nvPr/>
        </p:nvSpPr>
        <p:spPr>
          <a:xfrm>
            <a:off x="3681484" y="930084"/>
            <a:ext cx="3352426" cy="3324160"/>
          </a:xfrm>
          <a:prstGeom prst="ellipse">
            <a:avLst/>
          </a:prstGeom>
          <a:gradFill flip="none" rotWithShape="1">
            <a:gsLst>
              <a:gs pos="0">
                <a:srgbClr val="E9761F">
                  <a:tint val="66000"/>
                  <a:satMod val="160000"/>
                </a:srgbClr>
              </a:gs>
              <a:gs pos="50000">
                <a:srgbClr val="E9761F">
                  <a:tint val="44500"/>
                  <a:satMod val="160000"/>
                </a:srgbClr>
              </a:gs>
              <a:gs pos="100000">
                <a:srgbClr val="E9761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4A11A-3FA2-4BCE-8F41-583EBA6654DB}"/>
              </a:ext>
            </a:extLst>
          </p:cNvPr>
          <p:cNvSpPr txBox="1"/>
          <p:nvPr/>
        </p:nvSpPr>
        <p:spPr>
          <a:xfrm>
            <a:off x="5585377" y="1412080"/>
            <a:ext cx="176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Fire</a:t>
            </a:r>
            <a:br>
              <a:rPr lang="en-US" b="1" dirty="0"/>
            </a:br>
            <a:r>
              <a:rPr lang="en-US" b="1" dirty="0"/>
              <a:t>Department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C46DFD-9714-444C-ABFD-A0F4A5AAD8B4}"/>
              </a:ext>
            </a:extLst>
          </p:cNvPr>
          <p:cNvSpPr/>
          <p:nvPr/>
        </p:nvSpPr>
        <p:spPr>
          <a:xfrm>
            <a:off x="4442957" y="1090907"/>
            <a:ext cx="1139058" cy="9500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Fire Chief Brent Sylar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(Building Inspector)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5E8F86-50DB-4045-B47E-AA1814AFC8F0}"/>
              </a:ext>
            </a:extLst>
          </p:cNvPr>
          <p:cNvSpPr/>
          <p:nvPr/>
        </p:nvSpPr>
        <p:spPr>
          <a:xfrm>
            <a:off x="5950607" y="2064723"/>
            <a:ext cx="1049696" cy="1037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Deputy Chief/Fire Marshal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Eddie Iles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00C161-AFF1-4ACB-82C5-163E78070070}"/>
              </a:ext>
            </a:extLst>
          </p:cNvPr>
          <p:cNvSpPr/>
          <p:nvPr/>
        </p:nvSpPr>
        <p:spPr>
          <a:xfrm>
            <a:off x="4828081" y="2092928"/>
            <a:ext cx="1015915" cy="950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Jerry Carter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Assistant Chief (Vol)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1ABB7A-9F3F-4CCA-8FD6-5C374F98BB92}"/>
              </a:ext>
            </a:extLst>
          </p:cNvPr>
          <p:cNvSpPr/>
          <p:nvPr/>
        </p:nvSpPr>
        <p:spPr>
          <a:xfrm>
            <a:off x="2577090" y="2772942"/>
            <a:ext cx="1070374" cy="726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Streets &amp; Roads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(8)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61BF495-BF9C-4EC3-B7EF-3F99252680DC}"/>
              </a:ext>
            </a:extLst>
          </p:cNvPr>
          <p:cNvSpPr/>
          <p:nvPr/>
        </p:nvSpPr>
        <p:spPr>
          <a:xfrm>
            <a:off x="1307554" y="2698592"/>
            <a:ext cx="1211371" cy="10580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JB Allen Solid Waste Supervisor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(8)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6DDDE1-6059-4161-99AC-E8837AED1091}"/>
              </a:ext>
            </a:extLst>
          </p:cNvPr>
          <p:cNvSpPr/>
          <p:nvPr/>
        </p:nvSpPr>
        <p:spPr>
          <a:xfrm>
            <a:off x="2566298" y="3546930"/>
            <a:ext cx="1070374" cy="726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Storm Water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(3)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36F25D8-F72C-4001-B961-5AF46A7025FD}"/>
              </a:ext>
            </a:extLst>
          </p:cNvPr>
          <p:cNvSpPr/>
          <p:nvPr/>
        </p:nvSpPr>
        <p:spPr>
          <a:xfrm>
            <a:off x="8514057" y="3384424"/>
            <a:ext cx="3558031" cy="338352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F0E95D-406B-4E8A-87A3-4C0947232855}"/>
              </a:ext>
            </a:extLst>
          </p:cNvPr>
          <p:cNvSpPr txBox="1"/>
          <p:nvPr/>
        </p:nvSpPr>
        <p:spPr>
          <a:xfrm>
            <a:off x="9918404" y="3345736"/>
            <a:ext cx="143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Police Department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542A56-DFF7-421E-A10D-38D964151134}"/>
              </a:ext>
            </a:extLst>
          </p:cNvPr>
          <p:cNvSpPr/>
          <p:nvPr/>
        </p:nvSpPr>
        <p:spPr>
          <a:xfrm>
            <a:off x="9660376" y="5755114"/>
            <a:ext cx="1085604" cy="9770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Chief of Police/CIO Dan Seymour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FBE5003-C9BB-4318-9070-30D0ADC817CA}"/>
              </a:ext>
            </a:extLst>
          </p:cNvPr>
          <p:cNvSpPr/>
          <p:nvPr/>
        </p:nvSpPr>
        <p:spPr>
          <a:xfrm>
            <a:off x="8809449" y="5328059"/>
            <a:ext cx="945180" cy="9548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Deputy Chief John Wright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A56D9B-3DCF-4631-AD55-154071BCF643}"/>
              </a:ext>
            </a:extLst>
          </p:cNvPr>
          <p:cNvSpPr/>
          <p:nvPr/>
        </p:nvSpPr>
        <p:spPr>
          <a:xfrm>
            <a:off x="9096925" y="3640957"/>
            <a:ext cx="945180" cy="898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Valarie Cowell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Office Manager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63D7854-4257-47C4-990F-8D16027EB8EC}"/>
              </a:ext>
            </a:extLst>
          </p:cNvPr>
          <p:cNvSpPr/>
          <p:nvPr/>
        </p:nvSpPr>
        <p:spPr>
          <a:xfrm>
            <a:off x="10650092" y="5326459"/>
            <a:ext cx="1138449" cy="97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tx1"/>
                </a:solidFill>
              </a:rPr>
              <a:t>Sgt. Rusty Aalberg</a:t>
            </a:r>
          </a:p>
          <a:p>
            <a:pPr algn="ctr"/>
            <a:r>
              <a:rPr lang="en-US" sz="950" dirty="0">
                <a:solidFill>
                  <a:schemeClr val="tx1"/>
                </a:solidFill>
              </a:rPr>
              <a:t>Professional Services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4A074EF-794E-4C19-8759-40CB0AE961D8}"/>
              </a:ext>
            </a:extLst>
          </p:cNvPr>
          <p:cNvSpPr/>
          <p:nvPr/>
        </p:nvSpPr>
        <p:spPr>
          <a:xfrm>
            <a:off x="10804128" y="3881460"/>
            <a:ext cx="945180" cy="8162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tx1"/>
                </a:solidFill>
              </a:rPr>
              <a:t>Detective Sgt. Steve Hope +3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AA4226-519C-480F-BB8D-14E4C7098595}"/>
              </a:ext>
            </a:extLst>
          </p:cNvPr>
          <p:cNvSpPr/>
          <p:nvPr/>
        </p:nvSpPr>
        <p:spPr>
          <a:xfrm>
            <a:off x="8541673" y="4444772"/>
            <a:ext cx="839405" cy="8596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Kristen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Hill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Record Coordi-nator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ECE2F66-D1E9-42F9-976C-50595A1FE7F7}"/>
              </a:ext>
            </a:extLst>
          </p:cNvPr>
          <p:cNvSpPr/>
          <p:nvPr/>
        </p:nvSpPr>
        <p:spPr>
          <a:xfrm>
            <a:off x="9383221" y="4444648"/>
            <a:ext cx="1753769" cy="11307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u="sng" dirty="0">
                <a:solidFill>
                  <a:schemeClr val="tx1"/>
                </a:solidFill>
              </a:rPr>
              <a:t>4 Shifts (16)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Sgt Erlinger +3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Sgt Keown  +3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SSgt </a:t>
            </a:r>
            <a:r>
              <a:rPr lang="en-US" sz="1000" dirty="0" err="1">
                <a:solidFill>
                  <a:schemeClr val="tx1"/>
                </a:solidFill>
              </a:rPr>
              <a:t>Noorbergen</a:t>
            </a:r>
            <a:r>
              <a:rPr lang="en-US" sz="1000" dirty="0">
                <a:solidFill>
                  <a:schemeClr val="tx1"/>
                </a:solidFill>
              </a:rPr>
              <a:t> +4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Sgt Waters +4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3C3FFD-20B3-4657-8A8A-1177FCA7FC17}"/>
              </a:ext>
            </a:extLst>
          </p:cNvPr>
          <p:cNvSpPr/>
          <p:nvPr/>
        </p:nvSpPr>
        <p:spPr>
          <a:xfrm>
            <a:off x="8959067" y="332711"/>
            <a:ext cx="3178503" cy="297073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9D5877-2B63-4604-92CC-2981568B4E6A}"/>
              </a:ext>
            </a:extLst>
          </p:cNvPr>
          <p:cNvSpPr/>
          <p:nvPr/>
        </p:nvSpPr>
        <p:spPr>
          <a:xfrm>
            <a:off x="3691161" y="4185599"/>
            <a:ext cx="1220324" cy="12277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Martin Granum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City Manager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8EFD3D8-2393-4EFA-A5F2-69B67A588465}"/>
              </a:ext>
            </a:extLst>
          </p:cNvPr>
          <p:cNvSpPr/>
          <p:nvPr/>
        </p:nvSpPr>
        <p:spPr>
          <a:xfrm>
            <a:off x="9013573" y="1284314"/>
            <a:ext cx="1555968" cy="1016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Tracey Perry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Director of Admin &amp; Finance/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City Recorder/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HR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7A2FC01-E8F0-4B26-8927-C294E1322509}"/>
              </a:ext>
            </a:extLst>
          </p:cNvPr>
          <p:cNvSpPr/>
          <p:nvPr/>
        </p:nvSpPr>
        <p:spPr>
          <a:xfrm>
            <a:off x="10890911" y="598176"/>
            <a:ext cx="762421" cy="6566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Kris Pickel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CFO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EB45A8E-203A-4D8E-9D36-FBAE66023E7A}"/>
              </a:ext>
            </a:extLst>
          </p:cNvPr>
          <p:cNvSpPr/>
          <p:nvPr/>
        </p:nvSpPr>
        <p:spPr>
          <a:xfrm>
            <a:off x="9574487" y="2309844"/>
            <a:ext cx="1075605" cy="8609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April Sledge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Assistant CFO/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Payroll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3830C4-5661-4E85-ABCB-2E4983BFA85F}"/>
              </a:ext>
            </a:extLst>
          </p:cNvPr>
          <p:cNvSpPr/>
          <p:nvPr/>
        </p:nvSpPr>
        <p:spPr>
          <a:xfrm>
            <a:off x="11151391" y="1224303"/>
            <a:ext cx="936531" cy="8484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Ruthie Rohen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Clerk (PT)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A6946C-F2A5-48B9-8578-ABFC2F90BEB2}"/>
              </a:ext>
            </a:extLst>
          </p:cNvPr>
          <p:cNvSpPr txBox="1"/>
          <p:nvPr/>
        </p:nvSpPr>
        <p:spPr>
          <a:xfrm>
            <a:off x="10569541" y="136129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City</a:t>
            </a:r>
          </a:p>
          <a:p>
            <a:r>
              <a:rPr lang="en-US" b="1" dirty="0"/>
              <a:t>Hall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205AA0-3629-4B5B-BC52-472AF0C6F4B6}"/>
              </a:ext>
            </a:extLst>
          </p:cNvPr>
          <p:cNvSpPr txBox="1"/>
          <p:nvPr/>
        </p:nvSpPr>
        <p:spPr>
          <a:xfrm>
            <a:off x="1727761" y="138412"/>
            <a:ext cx="2894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of Red Bank</a:t>
            </a:r>
          </a:p>
          <a:p>
            <a:r>
              <a:rPr lang="en-US" dirty="0"/>
              <a:t>Organizational Overview</a:t>
            </a:r>
          </a:p>
          <a:p>
            <a:r>
              <a:rPr lang="en-US" dirty="0"/>
              <a:t>27 March 2025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FB1F8C8-32F9-BF85-B902-D927B5AA07AC}"/>
              </a:ext>
            </a:extLst>
          </p:cNvPr>
          <p:cNvSpPr/>
          <p:nvPr/>
        </p:nvSpPr>
        <p:spPr>
          <a:xfrm>
            <a:off x="2022150" y="4272633"/>
            <a:ext cx="1085485" cy="9559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Jeffrey Grabe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Parks &amp; Recreation Manager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070DB85-8119-4501-663D-6641E41FA329}"/>
              </a:ext>
            </a:extLst>
          </p:cNvPr>
          <p:cNvSpPr/>
          <p:nvPr/>
        </p:nvSpPr>
        <p:spPr>
          <a:xfrm>
            <a:off x="9451714" y="519510"/>
            <a:ext cx="1405965" cy="7483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Summer Sheldon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Asst City Recorder/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Outreach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566A44E-9F29-F297-64AF-997F9594FCF7}"/>
              </a:ext>
            </a:extLst>
          </p:cNvPr>
          <p:cNvSpPr/>
          <p:nvPr/>
        </p:nvSpPr>
        <p:spPr>
          <a:xfrm>
            <a:off x="10656127" y="2053031"/>
            <a:ext cx="1178177" cy="9035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Stacey Bradley-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Rump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IT Manager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90631E2-4AE9-0404-410B-0CC7205101A3}"/>
              </a:ext>
            </a:extLst>
          </p:cNvPr>
          <p:cNvGrpSpPr/>
          <p:nvPr/>
        </p:nvGrpSpPr>
        <p:grpSpPr>
          <a:xfrm>
            <a:off x="6982159" y="2258687"/>
            <a:ext cx="2138607" cy="2119489"/>
            <a:chOff x="1712121" y="142902"/>
            <a:chExt cx="2248863" cy="218866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30564E1-C2F7-B12B-99A7-C92DEF44D202}"/>
                </a:ext>
              </a:extLst>
            </p:cNvPr>
            <p:cNvGrpSpPr/>
            <p:nvPr/>
          </p:nvGrpSpPr>
          <p:grpSpPr>
            <a:xfrm>
              <a:off x="1712121" y="142902"/>
              <a:ext cx="2248863" cy="2188660"/>
              <a:chOff x="6267800" y="1845578"/>
              <a:chExt cx="2070839" cy="1965317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F0A73BA-A80E-C48C-11CF-A9498B5E8DA8}"/>
                  </a:ext>
                </a:extLst>
              </p:cNvPr>
              <p:cNvSpPr/>
              <p:nvPr/>
            </p:nvSpPr>
            <p:spPr>
              <a:xfrm>
                <a:off x="6267800" y="1845578"/>
                <a:ext cx="2070839" cy="196531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C573A80-331D-4EDF-EA04-0F859981D04B}"/>
                  </a:ext>
                </a:extLst>
              </p:cNvPr>
              <p:cNvSpPr/>
              <p:nvPr/>
            </p:nvSpPr>
            <p:spPr>
              <a:xfrm>
                <a:off x="6299840" y="2252726"/>
                <a:ext cx="981727" cy="88927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Alicia Donahue</a:t>
                </a:r>
              </a:p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Court Clerk 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0DD63D2-648F-E973-705A-F1C77AD66E9B}"/>
                  </a:ext>
                </a:extLst>
              </p:cNvPr>
              <p:cNvSpPr/>
              <p:nvPr/>
            </p:nvSpPr>
            <p:spPr>
              <a:xfrm>
                <a:off x="6913021" y="2983382"/>
                <a:ext cx="970578" cy="80313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Alley Hindmon</a:t>
                </a:r>
              </a:p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Deputy Clerk 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A5939D9-0E79-E204-1B3F-22A8A58F0965}"/>
                  </a:ext>
                </a:extLst>
              </p:cNvPr>
              <p:cNvSpPr txBox="1"/>
              <p:nvPr/>
            </p:nvSpPr>
            <p:spPr>
              <a:xfrm>
                <a:off x="6887802" y="1935332"/>
                <a:ext cx="1381817" cy="313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Court</a:t>
                </a:r>
              </a:p>
            </p:txBody>
          </p:sp>
        </p:grp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DDCE418-5AD2-F4C7-5198-1FF6F1C85047}"/>
                </a:ext>
              </a:extLst>
            </p:cNvPr>
            <p:cNvSpPr/>
            <p:nvPr/>
          </p:nvSpPr>
          <p:spPr>
            <a:xfrm>
              <a:off x="2829425" y="466951"/>
              <a:ext cx="1054016" cy="9933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Judge Johnny Houston</a:t>
              </a:r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4EB0AF54-66D2-8BD6-B4D1-42EF36EF3F47}"/>
              </a:ext>
            </a:extLst>
          </p:cNvPr>
          <p:cNvSpPr/>
          <p:nvPr/>
        </p:nvSpPr>
        <p:spPr>
          <a:xfrm>
            <a:off x="3777367" y="2075921"/>
            <a:ext cx="971319" cy="9268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Andrew Wood Fire Training Captain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981C10B-7967-3C5F-59AC-023E2F63A6AC}"/>
              </a:ext>
            </a:extLst>
          </p:cNvPr>
          <p:cNvSpPr txBox="1"/>
          <p:nvPr/>
        </p:nvSpPr>
        <p:spPr>
          <a:xfrm>
            <a:off x="-57279" y="5237450"/>
            <a:ext cx="582707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25" b="1" u="sng" dirty="0"/>
              <a:t>Key Partners</a:t>
            </a:r>
          </a:p>
          <a:p>
            <a:r>
              <a:rPr lang="en-US" sz="1025" b="1" dirty="0"/>
              <a:t>Arnold Stulce, City Attorney		Bridgett Raper &amp; Small Cities Coalition </a:t>
            </a:r>
          </a:p>
          <a:p>
            <a:r>
              <a:rPr lang="en-US" sz="1025" b="1" dirty="0"/>
              <a:t>James Exum, Admin. Hearing Officer	Honna Rogers &amp; MTAS</a:t>
            </a:r>
          </a:p>
          <a:p>
            <a:r>
              <a:rPr lang="en-US" sz="1025" b="1" dirty="0"/>
              <a:t>McKamey Animal Center		CARTA Care-A-Van</a:t>
            </a:r>
          </a:p>
          <a:p>
            <a:r>
              <a:rPr lang="en-US" sz="1025" b="1" dirty="0"/>
              <a:t>First Horizon			Cumberland Securities</a:t>
            </a:r>
          </a:p>
          <a:p>
            <a:r>
              <a:rPr lang="en-US" sz="1025" b="1" dirty="0"/>
              <a:t>The Baldwin Group; Atlas Insurance Agency	RJ Young</a:t>
            </a:r>
          </a:p>
          <a:p>
            <a:r>
              <a:rPr lang="en-US" sz="1025" b="1" dirty="0"/>
              <a:t>Pool Advisory Committee (PAC)/Boxing/RBYA	Trust for Public Land (TPL)</a:t>
            </a:r>
          </a:p>
          <a:p>
            <a:r>
              <a:rPr lang="en-US" sz="1025" b="1" dirty="0"/>
              <a:t>Mutual Aid Partners (HCSO, CFD, others)	TPO/MPO/TCC (RPA);  SETDD	</a:t>
            </a:r>
          </a:p>
          <a:p>
            <a:r>
              <a:rPr lang="en-US" sz="1025" b="1" dirty="0"/>
              <a:t>Hamilton County Service Partners: Elections; 	WWTA; other utility providers</a:t>
            </a:r>
          </a:p>
          <a:p>
            <a:r>
              <a:rPr lang="en-US" sz="1025" b="1" dirty="0"/>
              <a:t>911; GIS; Recycling; Water Quality; Trustee	RBSD Charitable Foundation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4B711C-AD34-1504-B793-7AE745E32A8F}"/>
              </a:ext>
            </a:extLst>
          </p:cNvPr>
          <p:cNvGrpSpPr/>
          <p:nvPr/>
        </p:nvGrpSpPr>
        <p:grpSpPr>
          <a:xfrm>
            <a:off x="5381455" y="4082980"/>
            <a:ext cx="2662567" cy="2957084"/>
            <a:chOff x="3844721" y="4014029"/>
            <a:chExt cx="2499520" cy="295708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7449B47-DB4E-2780-C8C7-364E36AB78D3}"/>
                </a:ext>
              </a:extLst>
            </p:cNvPr>
            <p:cNvSpPr/>
            <p:nvPr/>
          </p:nvSpPr>
          <p:spPr>
            <a:xfrm>
              <a:off x="3844721" y="4014029"/>
              <a:ext cx="2486134" cy="27290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3F8F37-4D38-ADF4-475B-B5C2F9E32272}"/>
                </a:ext>
              </a:extLst>
            </p:cNvPr>
            <p:cNvSpPr txBox="1"/>
            <p:nvPr/>
          </p:nvSpPr>
          <p:spPr>
            <a:xfrm>
              <a:off x="4416097" y="6324782"/>
              <a:ext cx="1415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Commissions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8F9152-D275-AC2D-88FA-D095DCBEF66E}"/>
                </a:ext>
              </a:extLst>
            </p:cNvPr>
            <p:cNvGrpSpPr/>
            <p:nvPr/>
          </p:nvGrpSpPr>
          <p:grpSpPr>
            <a:xfrm>
              <a:off x="4141261" y="4284096"/>
              <a:ext cx="837170" cy="811130"/>
              <a:chOff x="6566567" y="453027"/>
              <a:chExt cx="942260" cy="815249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6F895CD-AD36-5CD4-F840-C56763784277}"/>
                  </a:ext>
                </a:extLst>
              </p:cNvPr>
              <p:cNvSpPr/>
              <p:nvPr/>
            </p:nvSpPr>
            <p:spPr>
              <a:xfrm>
                <a:off x="6566567" y="453027"/>
                <a:ext cx="899575" cy="815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2728623-D8C3-29B6-D372-ACA9F91AC2DC}"/>
                  </a:ext>
                </a:extLst>
              </p:cNvPr>
              <p:cNvSpPr txBox="1"/>
              <p:nvPr/>
            </p:nvSpPr>
            <p:spPr>
              <a:xfrm>
                <a:off x="6609252" y="554252"/>
                <a:ext cx="899575" cy="60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Festival: Jubilee, Christmas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9A20D55-808D-D9A3-D0A6-6E23EC92F695}"/>
                </a:ext>
              </a:extLst>
            </p:cNvPr>
            <p:cNvGrpSpPr/>
            <p:nvPr/>
          </p:nvGrpSpPr>
          <p:grpSpPr>
            <a:xfrm>
              <a:off x="5524820" y="4628738"/>
              <a:ext cx="685675" cy="675196"/>
              <a:chOff x="6253556" y="1222521"/>
              <a:chExt cx="593929" cy="5606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0B7EF0A-E7C0-279B-FBBE-9F9B8074BC6C}"/>
                  </a:ext>
                </a:extLst>
              </p:cNvPr>
              <p:cNvSpPr/>
              <p:nvPr/>
            </p:nvSpPr>
            <p:spPr>
              <a:xfrm>
                <a:off x="6253556" y="1222521"/>
                <a:ext cx="593929" cy="56060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C33F41-3800-914C-6343-D533A942384F}"/>
                  </a:ext>
                </a:extLst>
              </p:cNvPr>
              <p:cNvSpPr txBox="1"/>
              <p:nvPr/>
            </p:nvSpPr>
            <p:spPr>
              <a:xfrm>
                <a:off x="6403824" y="1405944"/>
                <a:ext cx="431469" cy="23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BZA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3D57F0B-053F-7DFD-7C03-226D33FB00C8}"/>
                </a:ext>
              </a:extLst>
            </p:cNvPr>
            <p:cNvGrpSpPr/>
            <p:nvPr/>
          </p:nvGrpSpPr>
          <p:grpSpPr>
            <a:xfrm>
              <a:off x="3875076" y="5058948"/>
              <a:ext cx="745591" cy="681329"/>
              <a:chOff x="5238220" y="1176585"/>
              <a:chExt cx="745591" cy="68132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80BF002-81DF-DE4D-B026-3569A436E6DD}"/>
                  </a:ext>
                </a:extLst>
              </p:cNvPr>
              <p:cNvSpPr/>
              <p:nvPr/>
            </p:nvSpPr>
            <p:spPr>
              <a:xfrm>
                <a:off x="5238220" y="1176585"/>
                <a:ext cx="683008" cy="68132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5215C24-7941-2939-6DF0-D3F8477EB0C7}"/>
                  </a:ext>
                </a:extLst>
              </p:cNvPr>
              <p:cNvSpPr txBox="1"/>
              <p:nvPr/>
            </p:nvSpPr>
            <p:spPr>
              <a:xfrm>
                <a:off x="5255366" y="1397348"/>
                <a:ext cx="72844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Cemetery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58F29C8-4D84-66CC-15CA-E611A42FE5A9}"/>
                </a:ext>
              </a:extLst>
            </p:cNvPr>
            <p:cNvGrpSpPr/>
            <p:nvPr/>
          </p:nvGrpSpPr>
          <p:grpSpPr>
            <a:xfrm>
              <a:off x="5594021" y="5384329"/>
              <a:ext cx="750220" cy="561994"/>
              <a:chOff x="7060144" y="1676237"/>
              <a:chExt cx="789345" cy="608529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6018B59-6CAE-4CDA-BC66-904990EC97D9}"/>
                  </a:ext>
                </a:extLst>
              </p:cNvPr>
              <p:cNvSpPr/>
              <p:nvPr/>
            </p:nvSpPr>
            <p:spPr>
              <a:xfrm>
                <a:off x="7060144" y="1676237"/>
                <a:ext cx="619412" cy="60852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23683B-FEF9-33AC-A4EF-C87944B1186C}"/>
                  </a:ext>
                </a:extLst>
              </p:cNvPr>
              <p:cNvSpPr txBox="1"/>
              <p:nvPr/>
            </p:nvSpPr>
            <p:spPr>
              <a:xfrm>
                <a:off x="7196572" y="1870907"/>
                <a:ext cx="652917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Art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387327B-6715-CCD8-C091-B3EC5860F710}"/>
                </a:ext>
              </a:extLst>
            </p:cNvPr>
            <p:cNvGrpSpPr/>
            <p:nvPr/>
          </p:nvGrpSpPr>
          <p:grpSpPr>
            <a:xfrm>
              <a:off x="4960468" y="4131050"/>
              <a:ext cx="764878" cy="713290"/>
              <a:chOff x="6952162" y="1172698"/>
              <a:chExt cx="728387" cy="666302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2F599B5-F26E-E249-4086-D2183DF16AD1}"/>
                  </a:ext>
                </a:extLst>
              </p:cNvPr>
              <p:cNvSpPr/>
              <p:nvPr/>
            </p:nvSpPr>
            <p:spPr>
              <a:xfrm>
                <a:off x="6952162" y="1172698"/>
                <a:ext cx="685971" cy="66630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218C47-EA26-3955-EADF-4318E52313F3}"/>
                  </a:ext>
                </a:extLst>
              </p:cNvPr>
              <p:cNvSpPr txBox="1"/>
              <p:nvPr/>
            </p:nvSpPr>
            <p:spPr>
              <a:xfrm>
                <a:off x="7004838" y="1367888"/>
                <a:ext cx="6757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Planning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07D4B2-280F-AAAD-ED1E-101DF8E6ED22}"/>
                </a:ext>
              </a:extLst>
            </p:cNvPr>
            <p:cNvGrpSpPr/>
            <p:nvPr/>
          </p:nvGrpSpPr>
          <p:grpSpPr>
            <a:xfrm>
              <a:off x="4185784" y="5698697"/>
              <a:ext cx="834307" cy="714036"/>
              <a:chOff x="5289670" y="2212878"/>
              <a:chExt cx="834307" cy="71403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78649DF-5658-48DC-0615-FA7C220D82F8}"/>
                  </a:ext>
                </a:extLst>
              </p:cNvPr>
              <p:cNvSpPr/>
              <p:nvPr/>
            </p:nvSpPr>
            <p:spPr>
              <a:xfrm>
                <a:off x="5289670" y="2212878"/>
                <a:ext cx="748345" cy="71403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903C5ED-5157-C68F-835E-C8B57C3A683E}"/>
                  </a:ext>
                </a:extLst>
              </p:cNvPr>
              <p:cNvSpPr txBox="1"/>
              <p:nvPr/>
            </p:nvSpPr>
            <p:spPr>
              <a:xfrm rot="10800000" flipH="1" flipV="1">
                <a:off x="5405264" y="2285026"/>
                <a:ext cx="718713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Parks, Trails &amp; Rec</a:t>
                </a: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3081ECC-FC12-73D6-8288-3074B5743B83}"/>
                </a:ext>
              </a:extLst>
            </p:cNvPr>
            <p:cNvSpPr/>
            <p:nvPr/>
          </p:nvSpPr>
          <p:spPr>
            <a:xfrm>
              <a:off x="5085794" y="5811748"/>
              <a:ext cx="606159" cy="60733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F23026-B003-636C-9B5D-D2D3644B42C5}"/>
                </a:ext>
              </a:extLst>
            </p:cNvPr>
            <p:cNvSpPr txBox="1"/>
            <p:nvPr/>
          </p:nvSpPr>
          <p:spPr>
            <a:xfrm>
              <a:off x="5049385" y="5989659"/>
              <a:ext cx="8285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Nonprofit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71889BB-6525-BBB4-7C56-D65992FD30A3}"/>
              </a:ext>
            </a:extLst>
          </p:cNvPr>
          <p:cNvSpPr/>
          <p:nvPr/>
        </p:nvSpPr>
        <p:spPr>
          <a:xfrm>
            <a:off x="947873" y="4364001"/>
            <a:ext cx="985312" cy="8947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Randy Bell Fleet Services Manager (1)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F39003-071E-BEB7-C4F8-E989A10D2ABE}"/>
              </a:ext>
            </a:extLst>
          </p:cNvPr>
          <p:cNvSpPr/>
          <p:nvPr/>
        </p:nvSpPr>
        <p:spPr>
          <a:xfrm>
            <a:off x="4263027" y="3128434"/>
            <a:ext cx="2248157" cy="9883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u="sng" dirty="0">
                <a:solidFill>
                  <a:schemeClr val="tx1"/>
                </a:solidFill>
              </a:rPr>
              <a:t>4 Shifts</a:t>
            </a:r>
          </a:p>
          <a:p>
            <a:pPr algn="ctr"/>
            <a:r>
              <a:rPr lang="en-US" sz="950" dirty="0">
                <a:solidFill>
                  <a:schemeClr val="tx1"/>
                </a:solidFill>
              </a:rPr>
              <a:t>Captain Darren Brandon +3</a:t>
            </a:r>
          </a:p>
          <a:p>
            <a:pPr algn="ctr"/>
            <a:r>
              <a:rPr lang="en-US" sz="950">
                <a:solidFill>
                  <a:schemeClr val="tx1"/>
                </a:solidFill>
              </a:rPr>
              <a:t>Captain Corey Johnson +</a:t>
            </a:r>
            <a:r>
              <a:rPr lang="en-US" sz="950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n-US" sz="950" dirty="0">
                <a:solidFill>
                  <a:schemeClr val="tx1"/>
                </a:solidFill>
              </a:rPr>
              <a:t>Captain Larry Olivier +3</a:t>
            </a:r>
          </a:p>
          <a:p>
            <a:pPr algn="ctr"/>
            <a:r>
              <a:rPr lang="en-US" sz="950" dirty="0">
                <a:solidFill>
                  <a:schemeClr val="tx1"/>
                </a:solidFill>
              </a:rPr>
              <a:t>Captain Scott Pell (PT)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92B227-CA84-0DA2-B49F-830463A8BC65}"/>
              </a:ext>
            </a:extLst>
          </p:cNvPr>
          <p:cNvSpPr/>
          <p:nvPr/>
        </p:nvSpPr>
        <p:spPr>
          <a:xfrm>
            <a:off x="6698761" y="37168"/>
            <a:ext cx="2273654" cy="21614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EB840C4-41D1-7934-A4B2-8B7C36E4A055}"/>
              </a:ext>
            </a:extLst>
          </p:cNvPr>
          <p:cNvSpPr/>
          <p:nvPr/>
        </p:nvSpPr>
        <p:spPr>
          <a:xfrm>
            <a:off x="6868416" y="464947"/>
            <a:ext cx="943523" cy="767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Leslie Johnson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Director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1A7536-377C-4A3B-990F-5E3D271BB643}"/>
              </a:ext>
            </a:extLst>
          </p:cNvPr>
          <p:cNvSpPr/>
          <p:nvPr/>
        </p:nvSpPr>
        <p:spPr>
          <a:xfrm>
            <a:off x="7982652" y="428674"/>
            <a:ext cx="893222" cy="786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Eddie Clinton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Building Official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3565777-696A-D8E7-0A8C-834A3CDC34D0}"/>
              </a:ext>
            </a:extLst>
          </p:cNvPr>
          <p:cNvSpPr/>
          <p:nvPr/>
        </p:nvSpPr>
        <p:spPr>
          <a:xfrm>
            <a:off x="7841484" y="1226884"/>
            <a:ext cx="902419" cy="767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Michael Pham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Planner                                                    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865EDE-E8F0-3160-F2A2-86196CA71AFF}"/>
              </a:ext>
            </a:extLst>
          </p:cNvPr>
          <p:cNvSpPr/>
          <p:nvPr/>
        </p:nvSpPr>
        <p:spPr>
          <a:xfrm>
            <a:off x="6878150" y="1263662"/>
            <a:ext cx="943523" cy="6629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Beth Powell Office Manager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A71E314-4001-1B10-497A-20A0B68E5EBF}"/>
              </a:ext>
            </a:extLst>
          </p:cNvPr>
          <p:cNvGrpSpPr/>
          <p:nvPr/>
        </p:nvGrpSpPr>
        <p:grpSpPr>
          <a:xfrm>
            <a:off x="6268729" y="4979212"/>
            <a:ext cx="983616" cy="914837"/>
            <a:chOff x="5692555" y="400223"/>
            <a:chExt cx="932402" cy="88504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B3AF695-D95C-E8AE-CC94-CC84AF2B688A}"/>
                </a:ext>
              </a:extLst>
            </p:cNvPr>
            <p:cNvSpPr/>
            <p:nvPr/>
          </p:nvSpPr>
          <p:spPr>
            <a:xfrm>
              <a:off x="5692555" y="400223"/>
              <a:ext cx="893067" cy="88504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B5A022D-F622-A622-C9F9-7B266F9A5AD3}"/>
                </a:ext>
              </a:extLst>
            </p:cNvPr>
            <p:cNvSpPr txBox="1"/>
            <p:nvPr/>
          </p:nvSpPr>
          <p:spPr>
            <a:xfrm>
              <a:off x="5717557" y="566762"/>
              <a:ext cx="907400" cy="44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       </a:t>
              </a:r>
              <a:r>
                <a:rPr lang="en-US" sz="1200" b="1" dirty="0"/>
                <a:t>City Commission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6474E4-977A-9C60-36C4-9E52FC7BEA21}"/>
              </a:ext>
            </a:extLst>
          </p:cNvPr>
          <p:cNvSpPr txBox="1"/>
          <p:nvPr/>
        </p:nvSpPr>
        <p:spPr>
          <a:xfrm>
            <a:off x="7306372" y="44816"/>
            <a:ext cx="1500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/>
              <a:t>Community Development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05DF82-19C9-8A41-F52E-41F70DC6929C}"/>
              </a:ext>
            </a:extLst>
          </p:cNvPr>
          <p:cNvSpPr/>
          <p:nvPr/>
        </p:nvSpPr>
        <p:spPr>
          <a:xfrm>
            <a:off x="11186875" y="4648875"/>
            <a:ext cx="865562" cy="733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tx1"/>
                </a:solidFill>
              </a:rPr>
              <a:t>Det. </a:t>
            </a:r>
            <a:r>
              <a:rPr lang="en-US" sz="950">
                <a:solidFill>
                  <a:schemeClr val="tx1"/>
                </a:solidFill>
              </a:rPr>
              <a:t>Dennis</a:t>
            </a:r>
          </a:p>
          <a:p>
            <a:pPr algn="ctr"/>
            <a:r>
              <a:rPr lang="en-US" sz="950">
                <a:solidFill>
                  <a:schemeClr val="tx1"/>
                </a:solidFill>
              </a:rPr>
              <a:t>K-9 </a:t>
            </a:r>
            <a:r>
              <a:rPr lang="en-US" sz="950" dirty="0">
                <a:solidFill>
                  <a:schemeClr val="tx1"/>
                </a:solidFill>
              </a:rPr>
              <a:t>Officer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706F6E-1C8A-3300-B08B-FF7F66610832}"/>
              </a:ext>
            </a:extLst>
          </p:cNvPr>
          <p:cNvSpPr/>
          <p:nvPr/>
        </p:nvSpPr>
        <p:spPr>
          <a:xfrm>
            <a:off x="124308" y="2866441"/>
            <a:ext cx="1137106" cy="654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Nate Hall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Engineering Tech</a:t>
            </a:r>
          </a:p>
        </p:txBody>
      </p:sp>
    </p:spTree>
    <p:extLst>
      <p:ext uri="{BB962C8B-B14F-4D97-AF65-F5344CB8AC3E}">
        <p14:creationId xmlns:p14="http://schemas.microsoft.com/office/powerpoint/2010/main" val="37664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D1D2-ED00-5E1E-8D48-1DE6F9C1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1" y="88778"/>
            <a:ext cx="10515600" cy="1325563"/>
          </a:xfrm>
        </p:spPr>
        <p:txBody>
          <a:bodyPr/>
          <a:lstStyle/>
          <a:p>
            <a:r>
              <a:rPr lang="en-US" dirty="0"/>
              <a:t>Stay Informed…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DAE7-6F8F-D86F-8227-D94EE7D6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111" y="1217800"/>
            <a:ext cx="7352832" cy="5640199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Facebook</a:t>
            </a:r>
            <a:br>
              <a:rPr lang="en-US" sz="3000" dirty="0"/>
            </a:br>
            <a:r>
              <a:rPr lang="en-US" sz="3000" dirty="0">
                <a:solidFill>
                  <a:srgbClr val="FF0000"/>
                </a:solidFill>
              </a:rPr>
              <a:t>City of Red Bank TN </a:t>
            </a:r>
            <a:br>
              <a:rPr lang="en-US" sz="1000" dirty="0">
                <a:solidFill>
                  <a:schemeClr val="accent1"/>
                </a:solidFill>
              </a:rPr>
            </a:br>
            <a:endParaRPr lang="en-US" sz="1000" dirty="0"/>
          </a:p>
          <a:p>
            <a:r>
              <a:rPr lang="en-US" sz="3000" dirty="0">
                <a:solidFill>
                  <a:srgbClr val="0070C0"/>
                </a:solidFill>
              </a:rPr>
              <a:t>Instagram </a:t>
            </a:r>
            <a:br>
              <a:rPr lang="en-US" sz="3000" dirty="0">
                <a:solidFill>
                  <a:srgbClr val="0070C0"/>
                </a:solidFill>
              </a:rPr>
            </a:br>
            <a:r>
              <a:rPr lang="en-US" sz="3000" dirty="0">
                <a:solidFill>
                  <a:srgbClr val="FF0000"/>
                </a:solidFill>
              </a:rPr>
              <a:t>City of Red Bank </a:t>
            </a:r>
            <a:br>
              <a:rPr lang="en-US" sz="1000" dirty="0">
                <a:solidFill>
                  <a:srgbClr val="0070C0"/>
                </a:solidFill>
              </a:rPr>
            </a:br>
            <a:endParaRPr lang="en-US" sz="1000" dirty="0">
              <a:solidFill>
                <a:srgbClr val="0070C0"/>
              </a:solidFill>
            </a:endParaRPr>
          </a:p>
          <a:p>
            <a:r>
              <a:rPr lang="en-US" sz="3000" dirty="0">
                <a:solidFill>
                  <a:srgbClr val="0070C0"/>
                </a:solidFill>
              </a:rPr>
              <a:t>Webpage</a:t>
            </a:r>
            <a:br>
              <a:rPr lang="en-US" sz="3000" dirty="0">
                <a:solidFill>
                  <a:srgbClr val="0070C0"/>
                </a:solidFill>
              </a:rPr>
            </a:br>
            <a:r>
              <a:rPr lang="en-US" sz="3000" dirty="0">
                <a:solidFill>
                  <a:srgbClr val="FF0000"/>
                </a:solidFill>
              </a:rPr>
              <a:t>www.redbanktn.gov</a:t>
            </a:r>
            <a:br>
              <a:rPr lang="en-US" sz="1000" dirty="0">
                <a:solidFill>
                  <a:srgbClr val="FF0000"/>
                </a:solidFill>
              </a:rPr>
            </a:br>
            <a:endParaRPr lang="en-US" sz="1000" dirty="0">
              <a:solidFill>
                <a:srgbClr val="0070C0"/>
              </a:solidFill>
            </a:endParaRPr>
          </a:p>
          <a:p>
            <a:r>
              <a:rPr lang="en-US" sz="3000" dirty="0">
                <a:solidFill>
                  <a:srgbClr val="0070C0"/>
                </a:solidFill>
              </a:rPr>
              <a:t>Subscribe to our monthly </a:t>
            </a:r>
            <a:br>
              <a:rPr lang="en-US" sz="3000" dirty="0">
                <a:solidFill>
                  <a:srgbClr val="0070C0"/>
                </a:solidFill>
              </a:rPr>
            </a:br>
            <a:r>
              <a:rPr lang="en-US" sz="3000" dirty="0">
                <a:solidFill>
                  <a:srgbClr val="FF0000"/>
                </a:solidFill>
              </a:rPr>
              <a:t>newsletter</a:t>
            </a:r>
            <a:r>
              <a:rPr lang="en-US" sz="3000" dirty="0">
                <a:solidFill>
                  <a:srgbClr val="0070C0"/>
                </a:solidFill>
              </a:rPr>
              <a:t> at</a:t>
            </a:r>
            <a:br>
              <a:rPr lang="en-US" sz="3000" dirty="0"/>
            </a:br>
            <a:r>
              <a:rPr lang="en-US" sz="3000" dirty="0">
                <a:solidFill>
                  <a:srgbClr val="0070C0"/>
                </a:solidFill>
              </a:rPr>
              <a:t>www.redbanktn.gov</a:t>
            </a:r>
            <a:br>
              <a:rPr lang="en-US" sz="1000" dirty="0">
                <a:solidFill>
                  <a:srgbClr val="FF0000"/>
                </a:solidFill>
              </a:rPr>
            </a:br>
            <a:endParaRPr lang="en-US" sz="1000" dirty="0">
              <a:solidFill>
                <a:srgbClr val="FF0000"/>
              </a:solidFill>
            </a:endParaRPr>
          </a:p>
          <a:p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Attend a </a:t>
            </a:r>
            <a:r>
              <a:rPr lang="en-US" sz="3100" dirty="0">
                <a:solidFill>
                  <a:srgbClr val="FF0000"/>
                </a:solidFill>
              </a:rPr>
              <a:t>Commission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>meeting 1</a:t>
            </a:r>
            <a:r>
              <a:rPr lang="en-US" sz="3100" baseline="30000" dirty="0">
                <a:solidFill>
                  <a:srgbClr val="FF0000"/>
                </a:solidFill>
              </a:rPr>
              <a:t>st</a:t>
            </a:r>
            <a:r>
              <a:rPr lang="en-US" sz="3100" dirty="0">
                <a:solidFill>
                  <a:srgbClr val="FF0000"/>
                </a:solidFill>
              </a:rPr>
              <a:t> and 3</a:t>
            </a:r>
            <a:r>
              <a:rPr lang="en-US" sz="3100" baseline="30000" dirty="0">
                <a:solidFill>
                  <a:srgbClr val="FF0000"/>
                </a:solidFill>
              </a:rPr>
              <a:t>rd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>Tuesday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(except 1</a:t>
            </a:r>
            <a:r>
              <a:rPr lang="en-US" sz="3100" baseline="30000" dirty="0">
                <a:solidFill>
                  <a:schemeClr val="accent1">
                    <a:lumMod val="75000"/>
                  </a:schemeClr>
                </a:solidFill>
              </a:rPr>
              <a:t>st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Tues </a:t>
            </a:r>
            <a:br>
              <a:rPr lang="en-US" sz="3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in January and July)</a:t>
            </a:r>
            <a:br>
              <a:rPr lang="en-US" sz="9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EF925-A6A8-F19B-6EA0-7B4CBED61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989" y="1226679"/>
            <a:ext cx="3893061" cy="5218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9F772-5BB9-FBAF-7319-45C72270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6" y="1217801"/>
            <a:ext cx="4096649" cy="53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6109</TotalTime>
  <Words>803</Words>
  <Application>Microsoft Office PowerPoint</Application>
  <PresentationFormat>Widescreen</PresentationFormat>
  <Paragraphs>134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Mission… from the 4th Annual Commission Strategic Planning Retreat (25 Feb 2025); Res. No. 25-1778</vt:lpstr>
      <vt:lpstr>Vision… from the 4th Annual Commission Strategic Planning Retreat (25 Feb ’25); Res. No. 25-1778</vt:lpstr>
      <vt:lpstr>Goals… from the 4th Annual Commission Strategic Planning Retreat (25 Feb ’25); Res. No. 25-1778)</vt:lpstr>
      <vt:lpstr>PowerPoint Presentation</vt:lpstr>
      <vt:lpstr>Stay Informed…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Hackney</dc:creator>
  <cp:lastModifiedBy>Martin Granum</cp:lastModifiedBy>
  <cp:revision>31</cp:revision>
  <cp:lastPrinted>2025-03-18T17:47:55Z</cp:lastPrinted>
  <dcterms:created xsi:type="dcterms:W3CDTF">2022-03-10T14:27:36Z</dcterms:created>
  <dcterms:modified xsi:type="dcterms:W3CDTF">2025-03-27T21:31:24Z</dcterms:modified>
</cp:coreProperties>
</file>