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7" r:id="rId3"/>
    <p:sldId id="258" r:id="rId4"/>
    <p:sldId id="259" r:id="rId5"/>
    <p:sldId id="267" r:id="rId6"/>
    <p:sldId id="269" r:id="rId7"/>
    <p:sldId id="268" r:id="rId8"/>
    <p:sldId id="261" r:id="rId9"/>
    <p:sldId id="262" r:id="rId10"/>
    <p:sldId id="266" r:id="rId11"/>
    <p:sldId id="264" r:id="rId12"/>
    <p:sldId id="265" r:id="rId13"/>
    <p:sldId id="270" r:id="rId14"/>
    <p:sldId id="256" r:id="rId15"/>
  </p:sldIdLst>
  <p:sldSz cx="6858000" cy="9144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5" d="100"/>
          <a:sy n="85" d="100"/>
        </p:scale>
        <p:origin x="2868"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bcodc\dropbox\public%20works\Monthly%20Reports\2021\Copy%20of%202021%20City%20Manager%20Monthly%20Repo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17909192997608"/>
          <c:y val="0.1678919252818489"/>
          <c:w val="0.53376470235865492"/>
          <c:h val="0.69939521532232285"/>
        </c:manualLayout>
      </c:layout>
      <c:pieChart>
        <c:varyColors val="1"/>
        <c:ser>
          <c:idx val="0"/>
          <c:order val="0"/>
          <c:tx>
            <c:strRef>
              <c:f>'Solid Waste'!$B$105:$B$106</c:f>
              <c:strCache>
                <c:ptCount val="2"/>
                <c:pt idx="0">
                  <c:v>2021 Annual Totals for Garbage Disposal</c:v>
                </c:pt>
                <c:pt idx="1">
                  <c:v>Total Tons Collected</c:v>
                </c:pt>
              </c:strCache>
            </c:strRef>
          </c:tx>
          <c:explosion val="11"/>
          <c:dPt>
            <c:idx val="0"/>
            <c:bubble3D val="0"/>
            <c:explosion val="17"/>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528-4342-A338-96679D459B3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528-4342-A338-96679D459B3A}"/>
              </c:ext>
            </c:extLst>
          </c:dPt>
          <c:dPt>
            <c:idx val="2"/>
            <c:bubble3D val="0"/>
            <c:explosion val="23"/>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528-4342-A338-96679D459B3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528-4342-A338-96679D459B3A}"/>
              </c:ext>
            </c:extLst>
          </c:dPt>
          <c:dPt>
            <c:idx val="4"/>
            <c:bubble3D val="0"/>
            <c:explosion val="22"/>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528-4342-A338-96679D459B3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'Solid Waste'!$A$107:$A$112</c:f>
              <c:strCache>
                <c:ptCount val="5"/>
                <c:pt idx="0">
                  <c:v>Garbage</c:v>
                </c:pt>
                <c:pt idx="1">
                  <c:v>Friday Trash</c:v>
                </c:pt>
                <c:pt idx="2">
                  <c:v>Brush</c:v>
                </c:pt>
                <c:pt idx="3">
                  <c:v>Dumpster</c:v>
                </c:pt>
                <c:pt idx="4">
                  <c:v>Leaves</c:v>
                </c:pt>
              </c:strCache>
              <c:extLst xmlns:c16r2="http://schemas.microsoft.com/office/drawing/2015/06/chart"/>
            </c:strRef>
          </c:cat>
          <c:val>
            <c:numRef>
              <c:f>'Solid Waste'!$B$107:$B$112</c:f>
              <c:numCache>
                <c:formatCode>#,##0.00</c:formatCode>
                <c:ptCount val="5"/>
                <c:pt idx="0">
                  <c:v>3997.57</c:v>
                </c:pt>
                <c:pt idx="1">
                  <c:v>565.33999999999992</c:v>
                </c:pt>
                <c:pt idx="2">
                  <c:v>875.10000000000014</c:v>
                </c:pt>
                <c:pt idx="3">
                  <c:v>54.29</c:v>
                </c:pt>
                <c:pt idx="4">
                  <c:v>273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A-7528-4342-A338-96679D459B3A}"/>
            </c:ext>
          </c:extLst>
        </c:ser>
        <c:dLbls>
          <c:showLegendKey val="0"/>
          <c:showVal val="0"/>
          <c:showCatName val="0"/>
          <c:showSerName val="0"/>
          <c:showPercent val="0"/>
          <c:showBubbleSize val="0"/>
          <c:showLeaderLines val="1"/>
        </c:dLbls>
        <c:firstSliceAng val="0"/>
        <c:extLst xmlns:c16r2="http://schemas.microsoft.com/office/drawing/2015/06/chart">
          <c:ext xmlns:c15="http://schemas.microsoft.com/office/drawing/2012/chart" uri="{02D57815-91ED-43cb-92C2-25804820EDAC}">
            <c15:filteredPieSeries>
              <c15:ser>
                <c:idx val="1"/>
                <c:order val="1"/>
                <c:tx>
                  <c:strRef>
                    <c:extLst xmlns:c16r2="http://schemas.microsoft.com/office/drawing/2015/06/chart">
                      <c:ext uri="{02D57815-91ED-43cb-92C2-25804820EDAC}">
                        <c15:formulaRef>
                          <c15:sqref>'Solid Waste'!$C$105:$C$106</c15:sqref>
                        </c15:formulaRef>
                      </c:ext>
                    </c:extLst>
                    <c:strCache>
                      <c:ptCount val="2"/>
                      <c:pt idx="0">
                        <c:v>2021 Annual Totals for Garbage Disposal</c:v>
                      </c:pt>
                      <c:pt idx="1">
                        <c:v>Total Cost for Disposal</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C-7528-4342-A338-96679D459B3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E-7528-4342-A338-96679D459B3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0-7528-4342-A338-96679D459B3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2-7528-4342-A338-96679D459B3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14-7528-4342-A338-96679D459B3A}"/>
                    </c:ext>
                  </c:extLst>
                </c:dPt>
                <c:cat>
                  <c:strRef>
                    <c:extLst xmlns:c16r2="http://schemas.microsoft.com/office/drawing/2015/06/chart">
                      <c:ext uri="{02D57815-91ED-43cb-92C2-25804820EDAC}">
                        <c15:formulaRef>
                          <c15:sqref>'Solid Waste'!$A$107:$A$112</c15:sqref>
                        </c15:formulaRef>
                      </c:ext>
                    </c:extLst>
                    <c:strCache>
                      <c:ptCount val="5"/>
                      <c:pt idx="0">
                        <c:v>Garbage</c:v>
                      </c:pt>
                      <c:pt idx="1">
                        <c:v>Friday Trash</c:v>
                      </c:pt>
                      <c:pt idx="2">
                        <c:v>Brush</c:v>
                      </c:pt>
                      <c:pt idx="3">
                        <c:v>Dumpster</c:v>
                      </c:pt>
                      <c:pt idx="4">
                        <c:v>Leaves</c:v>
                      </c:pt>
                    </c:strCache>
                  </c:strRef>
                </c:cat>
                <c:val>
                  <c:numRef>
                    <c:extLst xmlns:c16r2="http://schemas.microsoft.com/office/drawing/2015/06/chart">
                      <c:ext uri="{02D57815-91ED-43cb-92C2-25804820EDAC}">
                        <c15:formulaRef>
                          <c15:sqref>'Solid Waste'!$C$107:$C$112</c15:sqref>
                        </c15:formulaRef>
                      </c:ext>
                    </c:extLst>
                    <c:numCache>
                      <c:formatCode>"$"#,##0.00</c:formatCode>
                      <c:ptCount val="5"/>
                      <c:pt idx="0">
                        <c:v>121005.75000000001</c:v>
                      </c:pt>
                      <c:pt idx="1">
                        <c:v>15915.2</c:v>
                      </c:pt>
                      <c:pt idx="2">
                        <c:v>25350.099999999995</c:v>
                      </c:pt>
                      <c:pt idx="3">
                        <c:v>2348.2800000000002</c:v>
                      </c:pt>
                      <c:pt idx="4">
                        <c:v>3120</c:v>
                      </c:pt>
                    </c:numCache>
                  </c:numRef>
                </c:val>
                <c:extLst xmlns:c16r2="http://schemas.microsoft.com/office/drawing/2015/06/chart">
                  <c:ext xmlns:c16="http://schemas.microsoft.com/office/drawing/2014/chart" uri="{C3380CC4-5D6E-409C-BE32-E72D297353CC}">
                    <c16:uniqueId val="{00000015-7528-4342-A338-96679D459B3A}"/>
                  </c:ext>
                </c:extLst>
              </c15:ser>
            </c15:filteredPieSeries>
            <c15:filteredPi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'Solid Waste'!$D$105:$D$106</c15:sqref>
                        </c15:formulaRef>
                      </c:ext>
                    </c:extLst>
                    <c:strCache>
                      <c:ptCount val="2"/>
                      <c:pt idx="0">
                        <c:v>2021 Annual Totals for Garbage Disposal</c:v>
                      </c:pt>
                      <c:pt idx="1">
                        <c:v>Total Trips to Disposal Site</c:v>
                      </c:pt>
                    </c:strCache>
                  </c:strRef>
                </c:tx>
                <c:dPt>
                  <c:idx val="0"/>
                  <c:bubble3D val="0"/>
                  <c:spPr>
                    <a:solidFill>
                      <a:schemeClr val="accent1"/>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17-7528-4342-A338-96679D459B3A}"/>
                    </c:ext>
                  </c:extLst>
                </c:dPt>
                <c:dPt>
                  <c:idx val="1"/>
                  <c:bubble3D val="0"/>
                  <c:spPr>
                    <a:solidFill>
                      <a:schemeClr val="accent2"/>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19-7528-4342-A338-96679D459B3A}"/>
                    </c:ext>
                  </c:extLst>
                </c:dPt>
                <c:dPt>
                  <c:idx val="2"/>
                  <c:bubble3D val="0"/>
                  <c:spPr>
                    <a:solidFill>
                      <a:schemeClr val="accent3"/>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1B-7528-4342-A338-96679D459B3A}"/>
                    </c:ext>
                  </c:extLst>
                </c:dPt>
                <c:dPt>
                  <c:idx val="3"/>
                  <c:bubble3D val="0"/>
                  <c:spPr>
                    <a:solidFill>
                      <a:schemeClr val="accent4"/>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1D-7528-4342-A338-96679D459B3A}"/>
                    </c:ext>
                  </c:extLst>
                </c:dPt>
                <c:dPt>
                  <c:idx val="4"/>
                  <c:bubble3D val="0"/>
                  <c:spPr>
                    <a:solidFill>
                      <a:schemeClr val="accent5"/>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1F-7528-4342-A338-96679D459B3A}"/>
                    </c:ext>
                  </c:extLst>
                </c:dPt>
                <c:cat>
                  <c:strRef>
                    <c:extLst xmlns:c16r2="http://schemas.microsoft.com/office/drawing/2015/06/chart" xmlns:c15="http://schemas.microsoft.com/office/drawing/2012/chart">
                      <c:ext xmlns:c15="http://schemas.microsoft.com/office/drawing/2012/chart" uri="{02D57815-91ED-43cb-92C2-25804820EDAC}">
                        <c15:formulaRef>
                          <c15:sqref>'Solid Waste'!$A$107:$A$112</c15:sqref>
                        </c15:formulaRef>
                      </c:ext>
                    </c:extLst>
                    <c:strCache>
                      <c:ptCount val="5"/>
                      <c:pt idx="0">
                        <c:v>Garbage</c:v>
                      </c:pt>
                      <c:pt idx="1">
                        <c:v>Friday Trash</c:v>
                      </c:pt>
                      <c:pt idx="2">
                        <c:v>Brush</c:v>
                      </c:pt>
                      <c:pt idx="3">
                        <c:v>Dumpster</c:v>
                      </c:pt>
                      <c:pt idx="4">
                        <c:v>Leaves</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'Solid Waste'!$D$107:$D$112</c15:sqref>
                        </c15:formulaRef>
                      </c:ext>
                    </c:extLst>
                    <c:numCache>
                      <c:formatCode>#,##0</c:formatCode>
                      <c:ptCount val="5"/>
                      <c:pt idx="0">
                        <c:v>791</c:v>
                      </c:pt>
                      <c:pt idx="1">
                        <c:v>253</c:v>
                      </c:pt>
                      <c:pt idx="2">
                        <c:v>437</c:v>
                      </c:pt>
                      <c:pt idx="3">
                        <c:v>7</c:v>
                      </c:pt>
                      <c:pt idx="4">
                        <c:v>78</c:v>
                      </c:pt>
                    </c:numCache>
                  </c:numRef>
                </c:val>
                <c:extLst xmlns:c16r2="http://schemas.microsoft.com/office/drawing/2015/06/chart" xmlns:c15="http://schemas.microsoft.com/office/drawing/2012/chart">
                  <c:ext xmlns:c16="http://schemas.microsoft.com/office/drawing/2014/chart" uri="{C3380CC4-5D6E-409C-BE32-E72D297353CC}">
                    <c16:uniqueId val="{00000020-7528-4342-A338-96679D459B3A}"/>
                  </c:ext>
                </c:extLst>
              </c15:ser>
            </c15:filteredPieSeries>
            <c15:filteredPi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'Solid Waste'!$E$105:$E$106</c15:sqref>
                        </c15:formulaRef>
                      </c:ext>
                    </c:extLst>
                    <c:strCache>
                      <c:ptCount val="2"/>
                      <c:pt idx="0">
                        <c:v>2021 Annual Totals for Garbage Disposal</c:v>
                      </c:pt>
                      <c:pt idx="1">
                        <c:v>Average Cost Per Trip for Disposal</c:v>
                      </c:pt>
                    </c:strCache>
                  </c:strRef>
                </c:tx>
                <c:dPt>
                  <c:idx val="0"/>
                  <c:bubble3D val="0"/>
                  <c:spPr>
                    <a:solidFill>
                      <a:schemeClr val="accent1"/>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22-7528-4342-A338-96679D459B3A}"/>
                    </c:ext>
                  </c:extLst>
                </c:dPt>
                <c:dPt>
                  <c:idx val="1"/>
                  <c:bubble3D val="0"/>
                  <c:spPr>
                    <a:solidFill>
                      <a:schemeClr val="accent2"/>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24-7528-4342-A338-96679D459B3A}"/>
                    </c:ext>
                  </c:extLst>
                </c:dPt>
                <c:dPt>
                  <c:idx val="2"/>
                  <c:bubble3D val="0"/>
                  <c:spPr>
                    <a:solidFill>
                      <a:schemeClr val="accent3"/>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26-7528-4342-A338-96679D459B3A}"/>
                    </c:ext>
                  </c:extLst>
                </c:dPt>
                <c:dPt>
                  <c:idx val="3"/>
                  <c:bubble3D val="0"/>
                  <c:spPr>
                    <a:solidFill>
                      <a:schemeClr val="accent4"/>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28-7528-4342-A338-96679D459B3A}"/>
                    </c:ext>
                  </c:extLst>
                </c:dPt>
                <c:dPt>
                  <c:idx val="4"/>
                  <c:bubble3D val="0"/>
                  <c:spPr>
                    <a:solidFill>
                      <a:schemeClr val="accent5"/>
                    </a:solidFill>
                    <a:ln w="19050">
                      <a:solidFill>
                        <a:schemeClr val="lt1"/>
                      </a:solidFill>
                    </a:ln>
                    <a:effectLst/>
                  </c:spPr>
                  <c:extLst xmlns:c16r2="http://schemas.microsoft.com/office/drawing/2015/06/chart" xmlns:c15="http://schemas.microsoft.com/office/drawing/2012/chart">
                    <c:ext xmlns:c16="http://schemas.microsoft.com/office/drawing/2014/chart" uri="{C3380CC4-5D6E-409C-BE32-E72D297353CC}">
                      <c16:uniqueId val="{0000002A-7528-4342-A338-96679D459B3A}"/>
                    </c:ext>
                  </c:extLst>
                </c:dPt>
                <c:cat>
                  <c:strRef>
                    <c:extLst xmlns:c16r2="http://schemas.microsoft.com/office/drawing/2015/06/chart" xmlns:c15="http://schemas.microsoft.com/office/drawing/2012/chart">
                      <c:ext xmlns:c15="http://schemas.microsoft.com/office/drawing/2012/chart" uri="{02D57815-91ED-43cb-92C2-25804820EDAC}">
                        <c15:formulaRef>
                          <c15:sqref>'Solid Waste'!$A$107:$A$112</c15:sqref>
                        </c15:formulaRef>
                      </c:ext>
                    </c:extLst>
                    <c:strCache>
                      <c:ptCount val="5"/>
                      <c:pt idx="0">
                        <c:v>Garbage</c:v>
                      </c:pt>
                      <c:pt idx="1">
                        <c:v>Friday Trash</c:v>
                      </c:pt>
                      <c:pt idx="2">
                        <c:v>Brush</c:v>
                      </c:pt>
                      <c:pt idx="3">
                        <c:v>Dumpster</c:v>
                      </c:pt>
                      <c:pt idx="4">
                        <c:v>Leaves</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'Solid Waste'!$E$107:$E$112</c15:sqref>
                        </c15:formulaRef>
                      </c:ext>
                    </c:extLst>
                    <c:numCache>
                      <c:formatCode>"$"#,##0.00</c:formatCode>
                      <c:ptCount val="5"/>
                      <c:pt idx="0">
                        <c:v>152.97819216182049</c:v>
                      </c:pt>
                      <c:pt idx="1">
                        <c:v>62.905928853754943</c:v>
                      </c:pt>
                      <c:pt idx="2">
                        <c:v>58.009382151029733</c:v>
                      </c:pt>
                      <c:pt idx="3">
                        <c:v>335.46857142857147</c:v>
                      </c:pt>
                      <c:pt idx="4">
                        <c:v>40</c:v>
                      </c:pt>
                    </c:numCache>
                  </c:numRef>
                </c:val>
                <c:extLst xmlns:c16r2="http://schemas.microsoft.com/office/drawing/2015/06/chart" xmlns:c15="http://schemas.microsoft.com/office/drawing/2012/chart">
                  <c:ext xmlns:c16="http://schemas.microsoft.com/office/drawing/2014/chart" uri="{C3380CC4-5D6E-409C-BE32-E72D297353CC}">
                    <c16:uniqueId val="{0000002B-7528-4342-A338-96679D459B3A}"/>
                  </c:ext>
                </c:extLst>
              </c15:ser>
            </c15:filteredPieSeries>
          </c:ext>
        </c:extLst>
      </c:pieChart>
      <c:spPr>
        <a:noFill/>
        <a:ln>
          <a:noFill/>
        </a:ln>
        <a:effectLst/>
      </c:spPr>
    </c:plotArea>
    <c:legend>
      <c:legendPos val="b"/>
      <c:layout>
        <c:manualLayout>
          <c:xMode val="edge"/>
          <c:yMode val="edge"/>
          <c:x val="1.784366910805042E-3"/>
          <c:y val="0.10600411218098546"/>
          <c:w val="0.43367255041380159"/>
          <c:h val="0.86327146066292193"/>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30351670565341"/>
          <c:y val="0"/>
          <c:w val="0.8406470530095872"/>
          <c:h val="0.90268588775650616"/>
        </c:manualLayout>
      </c:layout>
      <c:barChart>
        <c:barDir val="bar"/>
        <c:grouping val="clustered"/>
        <c:varyColors val="0"/>
        <c:ser>
          <c:idx val="0"/>
          <c:order val="0"/>
          <c:tx>
            <c:strRef>
              <c:f>'Brush Totals'!$B$9</c:f>
              <c:strCache>
                <c:ptCount val="1"/>
                <c:pt idx="0">
                  <c:v>East Side</c:v>
                </c:pt>
              </c:strCache>
            </c:strRef>
          </c:tx>
          <c:spPr>
            <a:solidFill>
              <a:schemeClr val="accent1">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'Brush Totals'!$A$10:$A$22</c:f>
              <c:strCache>
                <c:ptCount val="13"/>
                <c:pt idx="0">
                  <c:v>Jan-21</c:v>
                </c:pt>
                <c:pt idx="1">
                  <c:v>Feb-21</c:v>
                </c:pt>
                <c:pt idx="2">
                  <c:v>Mar-21</c:v>
                </c:pt>
                <c:pt idx="3">
                  <c:v>Apr-21</c:v>
                </c:pt>
                <c:pt idx="4">
                  <c:v>May-21</c:v>
                </c:pt>
                <c:pt idx="5">
                  <c:v>Jun-21</c:v>
                </c:pt>
                <c:pt idx="6">
                  <c:v>Jul-21</c:v>
                </c:pt>
                <c:pt idx="7">
                  <c:v>Aug-21</c:v>
                </c:pt>
                <c:pt idx="8">
                  <c:v>Sep-21</c:v>
                </c:pt>
                <c:pt idx="9">
                  <c:v>Oct-21</c:v>
                </c:pt>
                <c:pt idx="10">
                  <c:v>Nov-21</c:v>
                </c:pt>
                <c:pt idx="11">
                  <c:v>Dec-21</c:v>
                </c:pt>
                <c:pt idx="12">
                  <c:v>Total for Year</c:v>
                </c:pt>
              </c:strCache>
            </c:strRef>
          </c:cat>
          <c:val>
            <c:numRef>
              <c:f>'Brush Totals'!$B$10:$B$22</c:f>
              <c:numCache>
                <c:formatCode>#,##0</c:formatCode>
                <c:ptCount val="13"/>
                <c:pt idx="0">
                  <c:v>97</c:v>
                </c:pt>
                <c:pt idx="1">
                  <c:v>93</c:v>
                </c:pt>
                <c:pt idx="2">
                  <c:v>549</c:v>
                </c:pt>
                <c:pt idx="3">
                  <c:v>457</c:v>
                </c:pt>
                <c:pt idx="4">
                  <c:v>537</c:v>
                </c:pt>
                <c:pt idx="5">
                  <c:v>504</c:v>
                </c:pt>
                <c:pt idx="6">
                  <c:v>719</c:v>
                </c:pt>
                <c:pt idx="7">
                  <c:v>532</c:v>
                </c:pt>
                <c:pt idx="8">
                  <c:v>430</c:v>
                </c:pt>
                <c:pt idx="9">
                  <c:v>507</c:v>
                </c:pt>
                <c:pt idx="10">
                  <c:v>369</c:v>
                </c:pt>
                <c:pt idx="11">
                  <c:v>89</c:v>
                </c:pt>
              </c:numCache>
            </c:numRef>
          </c:val>
          <c:extLst xmlns:c16r2="http://schemas.microsoft.com/office/drawing/2015/06/chart">
            <c:ext xmlns:c16="http://schemas.microsoft.com/office/drawing/2014/chart" uri="{C3380CC4-5D6E-409C-BE32-E72D297353CC}">
              <c16:uniqueId val="{00000000-7AFF-479D-BF28-52E25754193A}"/>
            </c:ext>
          </c:extLst>
        </c:ser>
        <c:ser>
          <c:idx val="1"/>
          <c:order val="1"/>
          <c:tx>
            <c:strRef>
              <c:f>'Brush Totals'!$C$9</c:f>
              <c:strCache>
                <c:ptCount val="1"/>
                <c:pt idx="0">
                  <c:v>West Side</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'Brush Totals'!$A$10:$A$22</c:f>
              <c:strCache>
                <c:ptCount val="13"/>
                <c:pt idx="0">
                  <c:v>Jan-21</c:v>
                </c:pt>
                <c:pt idx="1">
                  <c:v>Feb-21</c:v>
                </c:pt>
                <c:pt idx="2">
                  <c:v>Mar-21</c:v>
                </c:pt>
                <c:pt idx="3">
                  <c:v>Apr-21</c:v>
                </c:pt>
                <c:pt idx="4">
                  <c:v>May-21</c:v>
                </c:pt>
                <c:pt idx="5">
                  <c:v>Jun-21</c:v>
                </c:pt>
                <c:pt idx="6">
                  <c:v>Jul-21</c:v>
                </c:pt>
                <c:pt idx="7">
                  <c:v>Aug-21</c:v>
                </c:pt>
                <c:pt idx="8">
                  <c:v>Sep-21</c:v>
                </c:pt>
                <c:pt idx="9">
                  <c:v>Oct-21</c:v>
                </c:pt>
                <c:pt idx="10">
                  <c:v>Nov-21</c:v>
                </c:pt>
                <c:pt idx="11">
                  <c:v>Dec-21</c:v>
                </c:pt>
                <c:pt idx="12">
                  <c:v>Total for Year</c:v>
                </c:pt>
              </c:strCache>
            </c:strRef>
          </c:cat>
          <c:val>
            <c:numRef>
              <c:f>'Brush Totals'!$C$10:$C$22</c:f>
              <c:numCache>
                <c:formatCode>#,##0</c:formatCode>
                <c:ptCount val="13"/>
                <c:pt idx="0">
                  <c:v>69</c:v>
                </c:pt>
                <c:pt idx="1">
                  <c:v>255</c:v>
                </c:pt>
                <c:pt idx="2">
                  <c:v>263</c:v>
                </c:pt>
                <c:pt idx="3">
                  <c:v>181</c:v>
                </c:pt>
                <c:pt idx="4">
                  <c:v>475</c:v>
                </c:pt>
                <c:pt idx="5">
                  <c:v>229</c:v>
                </c:pt>
                <c:pt idx="6">
                  <c:v>328</c:v>
                </c:pt>
                <c:pt idx="7">
                  <c:v>265</c:v>
                </c:pt>
                <c:pt idx="8">
                  <c:v>185</c:v>
                </c:pt>
                <c:pt idx="9">
                  <c:v>279</c:v>
                </c:pt>
                <c:pt idx="10">
                  <c:v>145</c:v>
                </c:pt>
                <c:pt idx="11">
                  <c:v>88</c:v>
                </c:pt>
              </c:numCache>
            </c:numRef>
          </c:val>
          <c:extLst xmlns:c16r2="http://schemas.microsoft.com/office/drawing/2015/06/chart">
            <c:ext xmlns:c16="http://schemas.microsoft.com/office/drawing/2014/chart" uri="{C3380CC4-5D6E-409C-BE32-E72D297353CC}">
              <c16:uniqueId val="{00000001-7AFF-479D-BF28-52E25754193A}"/>
            </c:ext>
          </c:extLst>
        </c:ser>
        <c:ser>
          <c:idx val="2"/>
          <c:order val="2"/>
          <c:tx>
            <c:strRef>
              <c:f>'Brush Totals'!$D$9</c:f>
              <c:strCache>
                <c:ptCount val="1"/>
                <c:pt idx="0">
                  <c:v>Total for Month</c:v>
                </c:pt>
              </c:strCache>
            </c:strRef>
          </c:tx>
          <c:spPr>
            <a:solidFill>
              <a:schemeClr val="accent6">
                <a:lumMod val="50000"/>
              </a:schemeClr>
            </a:solidFill>
            <a:ln w="9525">
              <a:solidFill>
                <a:schemeClr val="tx1"/>
              </a:solidFill>
            </a:ln>
            <a:effectLst/>
          </c:spPr>
          <c:invertIfNegative val="0"/>
          <c:dPt>
            <c:idx val="12"/>
            <c:invertIfNegative val="0"/>
            <c:bubble3D val="0"/>
            <c:spPr>
              <a:solidFill>
                <a:schemeClr val="accent6">
                  <a:lumMod val="50000"/>
                </a:schemeClr>
              </a:solidFill>
              <a:ln w="9525">
                <a:solidFill>
                  <a:schemeClr val="tx1"/>
                </a:solidFill>
              </a:ln>
              <a:effectLst/>
            </c:spPr>
            <c:extLst xmlns:c16r2="http://schemas.microsoft.com/office/drawing/2015/06/chart">
              <c:ext xmlns:c16="http://schemas.microsoft.com/office/drawing/2014/chart" uri="{C3380CC4-5D6E-409C-BE32-E72D297353CC}">
                <c16:uniqueId val="{00000003-7AFF-479D-BF28-52E25754193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'Brush Totals'!$A$10:$A$22</c:f>
              <c:strCache>
                <c:ptCount val="13"/>
                <c:pt idx="0">
                  <c:v>Jan-21</c:v>
                </c:pt>
                <c:pt idx="1">
                  <c:v>Feb-21</c:v>
                </c:pt>
                <c:pt idx="2">
                  <c:v>Mar-21</c:v>
                </c:pt>
                <c:pt idx="3">
                  <c:v>Apr-21</c:v>
                </c:pt>
                <c:pt idx="4">
                  <c:v>May-21</c:v>
                </c:pt>
                <c:pt idx="5">
                  <c:v>Jun-21</c:v>
                </c:pt>
                <c:pt idx="6">
                  <c:v>Jul-21</c:v>
                </c:pt>
                <c:pt idx="7">
                  <c:v>Aug-21</c:v>
                </c:pt>
                <c:pt idx="8">
                  <c:v>Sep-21</c:v>
                </c:pt>
                <c:pt idx="9">
                  <c:v>Oct-21</c:v>
                </c:pt>
                <c:pt idx="10">
                  <c:v>Nov-21</c:v>
                </c:pt>
                <c:pt idx="11">
                  <c:v>Dec-21</c:v>
                </c:pt>
                <c:pt idx="12">
                  <c:v>Total for Year</c:v>
                </c:pt>
              </c:strCache>
            </c:strRef>
          </c:cat>
          <c:val>
            <c:numRef>
              <c:f>'Brush Totals'!$D$10:$D$22</c:f>
              <c:numCache>
                <c:formatCode>#,##0</c:formatCode>
                <c:ptCount val="13"/>
                <c:pt idx="0">
                  <c:v>166</c:v>
                </c:pt>
                <c:pt idx="1">
                  <c:v>348</c:v>
                </c:pt>
                <c:pt idx="2">
                  <c:v>812</c:v>
                </c:pt>
                <c:pt idx="3">
                  <c:v>638</c:v>
                </c:pt>
                <c:pt idx="4">
                  <c:v>1012</c:v>
                </c:pt>
                <c:pt idx="5">
                  <c:v>733</c:v>
                </c:pt>
                <c:pt idx="6">
                  <c:v>1047</c:v>
                </c:pt>
                <c:pt idx="7">
                  <c:v>797</c:v>
                </c:pt>
                <c:pt idx="8">
                  <c:v>615</c:v>
                </c:pt>
                <c:pt idx="9">
                  <c:v>786</c:v>
                </c:pt>
                <c:pt idx="10">
                  <c:v>514</c:v>
                </c:pt>
                <c:pt idx="11">
                  <c:v>177</c:v>
                </c:pt>
                <c:pt idx="12">
                  <c:v>7645</c:v>
                </c:pt>
              </c:numCache>
            </c:numRef>
          </c:val>
          <c:extLst xmlns:c16r2="http://schemas.microsoft.com/office/drawing/2015/06/chart">
            <c:ext xmlns:c16="http://schemas.microsoft.com/office/drawing/2014/chart" uri="{C3380CC4-5D6E-409C-BE32-E72D297353CC}">
              <c16:uniqueId val="{00000004-7AFF-479D-BF28-52E25754193A}"/>
            </c:ext>
          </c:extLst>
        </c:ser>
        <c:dLbls>
          <c:showLegendKey val="0"/>
          <c:showVal val="0"/>
          <c:showCatName val="0"/>
          <c:showSerName val="0"/>
          <c:showPercent val="0"/>
          <c:showBubbleSize val="0"/>
        </c:dLbls>
        <c:gapWidth val="100"/>
        <c:overlap val="-50"/>
        <c:axId val="330126240"/>
        <c:axId val="330125456"/>
      </c:barChart>
      <c:catAx>
        <c:axId val="330126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30125456"/>
        <c:crosses val="autoZero"/>
        <c:auto val="1"/>
        <c:lblAlgn val="ctr"/>
        <c:lblOffset val="100"/>
        <c:noMultiLvlLbl val="0"/>
      </c:catAx>
      <c:valAx>
        <c:axId val="330125456"/>
        <c:scaling>
          <c:orientation val="minMax"/>
          <c:max val="10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30126240"/>
        <c:crosses val="autoZero"/>
        <c:crossBetween val="between"/>
      </c:valAx>
      <c:spPr>
        <a:noFill/>
        <a:ln>
          <a:noFill/>
        </a:ln>
        <a:effectLst/>
      </c:spPr>
    </c:plotArea>
    <c:legend>
      <c:legendPos val="b"/>
      <c:layout>
        <c:manualLayout>
          <c:xMode val="edge"/>
          <c:yMode val="edge"/>
          <c:x val="1.2365381146794323E-2"/>
          <c:y val="0.95083037449604002"/>
          <c:w val="0.95450781416454344"/>
          <c:h val="4.9169625503960007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26620182016201"/>
          <c:y val="5.5818713450292393E-2"/>
          <c:w val="0.67157799531815265"/>
          <c:h val="0.75683220518487826"/>
        </c:manualLayout>
      </c:layout>
      <c:barChart>
        <c:barDir val="bar"/>
        <c:grouping val="clustered"/>
        <c:varyColors val="0"/>
        <c:ser>
          <c:idx val="4"/>
          <c:order val="0"/>
          <c:tx>
            <c:strRef>
              <c:f>'Codes Enforcement'!$A$11</c:f>
              <c:strCache>
                <c:ptCount val="1"/>
                <c:pt idx="0">
                  <c:v>Percentage of Fifth Compliance Properties</c:v>
                </c:pt>
              </c:strCache>
            </c:strRef>
          </c:tx>
          <c:spPr>
            <a:solidFill>
              <a:schemeClr val="accent5"/>
            </a:solidFill>
            <a:ln w="19050">
              <a:solidFill>
                <a:schemeClr val="tx1"/>
              </a:solidFill>
            </a:ln>
            <a:effectLst/>
          </c:spPr>
          <c:invertIfNegative val="0"/>
          <c:dLbls>
            <c:dLbl>
              <c:idx val="0"/>
              <c:tx>
                <c:rich>
                  <a:bodyPr/>
                  <a:lstStyle/>
                  <a:p>
                    <a:r>
                      <a:rPr lang="en-US" smtClean="0"/>
                      <a:t>&lt;1</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5</c:v>
              </c:pt>
              <c:extLst>
                <c:ext xmlns:c15="http://schemas.microsoft.com/office/drawing/2012/chart" uri="{02D57815-91ED-43cb-92C2-25804820EDAC}">
                  <c15:autoCat val="1"/>
                </c:ext>
              </c:extLst>
            </c:strLit>
          </c:cat>
          <c:val>
            <c:numRef>
              <c:f>'Codes Enforcement'!$B$11:$G$11</c:f>
              <c:numCache>
                <c:formatCode>General</c:formatCode>
                <c:ptCount val="1"/>
                <c:pt idx="0">
                  <c:v>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CDCD-48B2-BF56-90CD7CE95E4C}"/>
            </c:ext>
          </c:extLst>
        </c:ser>
        <c:ser>
          <c:idx val="3"/>
          <c:order val="1"/>
          <c:tx>
            <c:strRef>
              <c:f>'Codes Enforcement'!$A$10</c:f>
              <c:strCache>
                <c:ptCount val="1"/>
                <c:pt idx="0">
                  <c:v>Percentage of Fourth Compliance Properties </c:v>
                </c:pt>
              </c:strCache>
            </c:strRef>
          </c:tx>
          <c:spPr>
            <a:solidFill>
              <a:schemeClr val="accent4"/>
            </a:solidFill>
            <a:ln w="25400">
              <a:solidFill>
                <a:schemeClr val="tx1"/>
              </a:solidFill>
            </a:ln>
            <a:effectLst/>
          </c:spPr>
          <c:invertIfNegative val="0"/>
          <c:dLbls>
            <c:dLbl>
              <c:idx val="0"/>
              <c:tx>
                <c:rich>
                  <a:bodyPr/>
                  <a:lstStyle/>
                  <a:p>
                    <a:r>
                      <a:rPr lang="en-US" smtClean="0"/>
                      <a:t>&lt;1</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5</c:v>
              </c:pt>
              <c:extLst>
                <c:ext xmlns:c15="http://schemas.microsoft.com/office/drawing/2012/chart" uri="{02D57815-91ED-43cb-92C2-25804820EDAC}">
                  <c15:autoCat val="1"/>
                </c:ext>
              </c:extLst>
            </c:strLit>
          </c:cat>
          <c:val>
            <c:numRef>
              <c:f>'Codes Enforcement'!$B$10:$G$10</c:f>
              <c:numCache>
                <c:formatCode>General</c:formatCode>
                <c:ptCount val="1"/>
                <c:pt idx="0">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CDCD-48B2-BF56-90CD7CE95E4C}"/>
            </c:ext>
          </c:extLst>
        </c:ser>
        <c:ser>
          <c:idx val="2"/>
          <c:order val="2"/>
          <c:tx>
            <c:strRef>
              <c:f>'Codes Enforcement'!$A$9</c:f>
              <c:strCache>
                <c:ptCount val="1"/>
                <c:pt idx="0">
                  <c:v>Percentage of Third Compliance Properties</c:v>
                </c:pt>
              </c:strCache>
            </c:strRef>
          </c:tx>
          <c:spPr>
            <a:solidFill>
              <a:schemeClr val="accent3"/>
            </a:solidFill>
            <a:ln w="25400">
              <a:solidFill>
                <a:schemeClr val="tx1"/>
              </a:solidFill>
            </a:ln>
            <a:effectLst/>
          </c:spPr>
          <c:invertIfNegative val="0"/>
          <c:dLbls>
            <c:dLbl>
              <c:idx val="0"/>
              <c:tx>
                <c:rich>
                  <a:bodyPr/>
                  <a:lstStyle/>
                  <a:p>
                    <a:r>
                      <a:rPr lang="en-US" smtClean="0"/>
                      <a:t>&gt;</a:t>
                    </a:r>
                    <a:fld id="{34AFA101-A116-436A-B212-D061EC720975}" type="VALUE">
                      <a:rPr lang="en-US" smtClean="0"/>
                      <a:pPr/>
                      <a:t>[VALUE]</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5</c:v>
              </c:pt>
              <c:extLst>
                <c:ext xmlns:c15="http://schemas.microsoft.com/office/drawing/2012/chart" uri="{02D57815-91ED-43cb-92C2-25804820EDAC}">
                  <c15:autoCat val="1"/>
                </c:ext>
              </c:extLst>
            </c:strLit>
          </c:cat>
          <c:val>
            <c:numRef>
              <c:f>'Codes Enforcement'!$B$9:$G$9</c:f>
              <c:numCache>
                <c:formatCode>General</c:formatCode>
                <c:ptCount val="1"/>
                <c:pt idx="0">
                  <c:v>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CDCD-48B2-BF56-90CD7CE95E4C}"/>
            </c:ext>
          </c:extLst>
        </c:ser>
        <c:ser>
          <c:idx val="1"/>
          <c:order val="3"/>
          <c:tx>
            <c:strRef>
              <c:f>'Codes Enforcement'!$A$8</c:f>
              <c:strCache>
                <c:ptCount val="1"/>
                <c:pt idx="0">
                  <c:v>Percentage of Second Compliance Properties</c:v>
                </c:pt>
              </c:strCache>
            </c:strRef>
          </c:tx>
          <c:spPr>
            <a:solidFill>
              <a:schemeClr val="accent2"/>
            </a:solidFill>
            <a:ln w="19050">
              <a:solidFill>
                <a:schemeClr val="tx1"/>
              </a:solidFill>
            </a:ln>
            <a:effectLst/>
          </c:spPr>
          <c:invertIfNegative val="0"/>
          <c:dPt>
            <c:idx val="0"/>
            <c:invertIfNegative val="0"/>
            <c:bubble3D val="0"/>
            <c:spPr>
              <a:solidFill>
                <a:schemeClr val="accent2"/>
              </a:solidFill>
              <a:ln w="19050">
                <a:solidFill>
                  <a:schemeClr val="tx1"/>
                </a:solidFill>
              </a:ln>
              <a:effectLst/>
            </c:spPr>
            <c:extLst xmlns:c16r2="http://schemas.microsoft.com/office/drawing/2015/06/chart">
              <c:ext xmlns:c16="http://schemas.microsoft.com/office/drawing/2014/chart" uri="{C3380CC4-5D6E-409C-BE32-E72D297353CC}">
                <c16:uniqueId val="{00000001-6E48-47DD-B9A0-C52D90A8B597}"/>
              </c:ext>
            </c:extLst>
          </c:dPt>
          <c:dLbls>
            <c:dLbl>
              <c:idx val="0"/>
              <c:tx>
                <c:rich>
                  <a:bodyPr/>
                  <a:lstStyle/>
                  <a:p>
                    <a:r>
                      <a:rPr lang="en-US" dirty="0" smtClean="0"/>
                      <a:t>&gt;13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5</c:v>
              </c:pt>
              <c:extLst>
                <c:ext xmlns:c15="http://schemas.microsoft.com/office/drawing/2012/chart" uri="{02D57815-91ED-43cb-92C2-25804820EDAC}">
                  <c15:autoCat val="1"/>
                </c:ext>
              </c:extLst>
            </c:strLit>
          </c:cat>
          <c:val>
            <c:numRef>
              <c:f>'Codes Enforcement'!$B$8:$G$8</c:f>
              <c:numCache>
                <c:formatCode>General</c:formatCode>
                <c:ptCount val="1"/>
                <c:pt idx="0">
                  <c:v>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CDCD-48B2-BF56-90CD7CE95E4C}"/>
            </c:ext>
          </c:extLst>
        </c:ser>
        <c:ser>
          <c:idx val="0"/>
          <c:order val="4"/>
          <c:tx>
            <c:strRef>
              <c:f>'Codes Enforcement'!$A$7</c:f>
              <c:strCache>
                <c:ptCount val="1"/>
                <c:pt idx="0">
                  <c:v>Percentage of First Compliance Properties</c:v>
                </c:pt>
              </c:strCache>
            </c:strRef>
          </c:tx>
          <c:spPr>
            <a:solidFill>
              <a:schemeClr val="accent1"/>
            </a:solidFill>
            <a:ln w="25400">
              <a:solidFill>
                <a:schemeClr val="tx1"/>
              </a:solidFill>
            </a:ln>
            <a:effectLst/>
          </c:spPr>
          <c:invertIfNegative val="0"/>
          <c:dLbls>
            <c:dLbl>
              <c:idx val="0"/>
              <c:tx>
                <c:rich>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r>
                      <a:rPr lang="en-US" dirty="0" smtClean="0"/>
                      <a:t>&gt;27</a:t>
                    </a:r>
                    <a:endParaRPr lang="en-US" dirty="0"/>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5</c:v>
              </c:pt>
              <c:extLst>
                <c:ext xmlns:c15="http://schemas.microsoft.com/office/drawing/2012/chart" uri="{02D57815-91ED-43cb-92C2-25804820EDAC}">
                  <c15:autoCat val="1"/>
                </c:ext>
              </c:extLst>
            </c:strLit>
          </c:cat>
          <c:val>
            <c:numRef>
              <c:f>'Codes Enforcement'!$B$7:$G$7</c:f>
              <c:numCache>
                <c:formatCode>General</c:formatCode>
                <c:ptCount val="1"/>
                <c:pt idx="0">
                  <c:v>24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CDCD-48B2-BF56-90CD7CE95E4C}"/>
            </c:ext>
          </c:extLst>
        </c:ser>
        <c:dLbls>
          <c:dLblPos val="outEnd"/>
          <c:showLegendKey val="0"/>
          <c:showVal val="1"/>
          <c:showCatName val="0"/>
          <c:showSerName val="0"/>
          <c:showPercent val="0"/>
          <c:showBubbleSize val="0"/>
        </c:dLbls>
        <c:gapWidth val="182"/>
        <c:axId val="450475752"/>
        <c:axId val="450476536"/>
      </c:barChart>
      <c:catAx>
        <c:axId val="4504757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0476536"/>
        <c:crosses val="autoZero"/>
        <c:auto val="1"/>
        <c:lblAlgn val="ctr"/>
        <c:lblOffset val="100"/>
        <c:noMultiLvlLbl val="0"/>
      </c:catAx>
      <c:valAx>
        <c:axId val="450476536"/>
        <c:scaling>
          <c:orientation val="minMax"/>
        </c:scaling>
        <c:delete val="1"/>
        <c:axPos val="b"/>
        <c:numFmt formatCode="General" sourceLinked="1"/>
        <c:majorTickMark val="none"/>
        <c:minorTickMark val="none"/>
        <c:tickLblPos val="nextTo"/>
        <c:crossAx val="450475752"/>
        <c:crosses val="autoZero"/>
        <c:crossBetween val="between"/>
      </c:valAx>
      <c:spPr>
        <a:noFill/>
        <a:ln>
          <a:noFill/>
        </a:ln>
        <a:effectLst/>
      </c:spPr>
    </c:plotArea>
    <c:legend>
      <c:legendPos val="b"/>
      <c:layout>
        <c:manualLayout>
          <c:xMode val="edge"/>
          <c:yMode val="edge"/>
          <c:x val="4.7346118698596744E-3"/>
          <c:y val="0.15533591195837362"/>
          <c:w val="0.31962457594231564"/>
          <c:h val="0.56103835704747429"/>
        </c:manualLayout>
      </c:layout>
      <c:overlay val="0"/>
      <c:spPr>
        <a:noFill/>
        <a:ln w="19050">
          <a:noFill/>
        </a:ln>
        <a:effectLst/>
      </c:spPr>
      <c:txPr>
        <a:bodyPr rot="0" spcFirstLastPara="1" vertOverflow="ellipsis" vert="horz" wrap="square" anchor="ctr" anchorCtr="0"/>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solidFill>
                  <a:sysClr val="windowText" lastClr="000000"/>
                </a:solidFill>
              </a:rPr>
              <a:t>2021 Permit Trends</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2527871662688512E-2"/>
          <c:y val="9.5296355077287051E-2"/>
          <c:w val="0.94906479856867509"/>
          <c:h val="0.38517561782357757"/>
        </c:manualLayout>
      </c:layout>
      <c:barChart>
        <c:barDir val="col"/>
        <c:grouping val="clustered"/>
        <c:varyColors val="0"/>
        <c:ser>
          <c:idx val="0"/>
          <c:order val="0"/>
          <c:tx>
            <c:strRef>
              <c:f>Permits!$A$2</c:f>
              <c:strCache>
                <c:ptCount val="1"/>
                <c:pt idx="0">
                  <c:v>Certificate of Occupancy</c:v>
                </c:pt>
              </c:strCache>
            </c:strRef>
          </c:tx>
          <c:spPr>
            <a:solidFill>
              <a:schemeClr val="accent1"/>
            </a:solidFill>
            <a:ln w="9525">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Permits!$B$2:$M$2</c:f>
              <c:numCache>
                <c:formatCode>General</c:formatCode>
                <c:ptCount val="12"/>
                <c:pt idx="0">
                  <c:v>1</c:v>
                </c:pt>
                <c:pt idx="1">
                  <c:v>8</c:v>
                </c:pt>
                <c:pt idx="2">
                  <c:v>8</c:v>
                </c:pt>
                <c:pt idx="3">
                  <c:v>6</c:v>
                </c:pt>
                <c:pt idx="4">
                  <c:v>6</c:v>
                </c:pt>
                <c:pt idx="5">
                  <c:v>9</c:v>
                </c:pt>
                <c:pt idx="6">
                  <c:v>8</c:v>
                </c:pt>
                <c:pt idx="7">
                  <c:v>2</c:v>
                </c:pt>
                <c:pt idx="8">
                  <c:v>1</c:v>
                </c:pt>
                <c:pt idx="9">
                  <c:v>1</c:v>
                </c:pt>
                <c:pt idx="10">
                  <c:v>1</c:v>
                </c:pt>
                <c:pt idx="11">
                  <c:v>1</c:v>
                </c:pt>
              </c:numCache>
            </c:numRef>
          </c:val>
          <c:extLst xmlns:c16r2="http://schemas.microsoft.com/office/drawing/2015/06/chart">
            <c:ext xmlns:c16="http://schemas.microsoft.com/office/drawing/2014/chart" uri="{C3380CC4-5D6E-409C-BE32-E72D297353CC}">
              <c16:uniqueId val="{00000000-8A36-4450-A60D-C76CEE97DE04}"/>
            </c:ext>
          </c:extLst>
        </c:ser>
        <c:ser>
          <c:idx val="1"/>
          <c:order val="1"/>
          <c:tx>
            <c:strRef>
              <c:f>Permits!$A$3</c:f>
              <c:strCache>
                <c:ptCount val="1"/>
                <c:pt idx="0">
                  <c:v>Commercial Remodel </c:v>
                </c:pt>
              </c:strCache>
            </c:strRef>
          </c:tx>
          <c:spPr>
            <a:solidFill>
              <a:schemeClr val="accent2"/>
            </a:solidFill>
            <a:ln w="9525">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Permits!$B$3:$M$3</c:f>
              <c:numCache>
                <c:formatCode>General</c:formatCode>
                <c:ptCount val="12"/>
                <c:pt idx="0">
                  <c:v>0</c:v>
                </c:pt>
                <c:pt idx="1">
                  <c:v>1</c:v>
                </c:pt>
                <c:pt idx="2">
                  <c:v>5</c:v>
                </c:pt>
                <c:pt idx="3">
                  <c:v>1</c:v>
                </c:pt>
                <c:pt idx="4">
                  <c:v>1</c:v>
                </c:pt>
                <c:pt idx="5">
                  <c:v>0</c:v>
                </c:pt>
                <c:pt idx="6">
                  <c:v>4</c:v>
                </c:pt>
                <c:pt idx="7">
                  <c:v>1</c:v>
                </c:pt>
                <c:pt idx="8">
                  <c:v>0</c:v>
                </c:pt>
                <c:pt idx="9">
                  <c:v>1</c:v>
                </c:pt>
                <c:pt idx="10">
                  <c:v>1</c:v>
                </c:pt>
                <c:pt idx="11">
                  <c:v>0</c:v>
                </c:pt>
              </c:numCache>
            </c:numRef>
          </c:val>
          <c:extLst xmlns:c16r2="http://schemas.microsoft.com/office/drawing/2015/06/chart">
            <c:ext xmlns:c16="http://schemas.microsoft.com/office/drawing/2014/chart" uri="{C3380CC4-5D6E-409C-BE32-E72D297353CC}">
              <c16:uniqueId val="{00000001-8A36-4450-A60D-C76CEE97DE04}"/>
            </c:ext>
          </c:extLst>
        </c:ser>
        <c:ser>
          <c:idx val="2"/>
          <c:order val="2"/>
          <c:tx>
            <c:strRef>
              <c:f>Permits!$A$4</c:f>
              <c:strCache>
                <c:ptCount val="1"/>
                <c:pt idx="0">
                  <c:v>Demolition</c:v>
                </c:pt>
              </c:strCache>
            </c:strRef>
          </c:tx>
          <c:spPr>
            <a:solidFill>
              <a:schemeClr val="accent3"/>
            </a:solidFill>
            <a:ln>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Permits!$B$4:$M$4</c:f>
              <c:numCache>
                <c:formatCode>General</c:formatCode>
                <c:ptCount val="12"/>
                <c:pt idx="0">
                  <c:v>1</c:v>
                </c:pt>
                <c:pt idx="1">
                  <c:v>2</c:v>
                </c:pt>
                <c:pt idx="2">
                  <c:v>1</c:v>
                </c:pt>
                <c:pt idx="3">
                  <c:v>0</c:v>
                </c:pt>
                <c:pt idx="4">
                  <c:v>0</c:v>
                </c:pt>
                <c:pt idx="5">
                  <c:v>0</c:v>
                </c:pt>
                <c:pt idx="6">
                  <c:v>0</c:v>
                </c:pt>
                <c:pt idx="7">
                  <c:v>1</c:v>
                </c:pt>
                <c:pt idx="8">
                  <c:v>0</c:v>
                </c:pt>
                <c:pt idx="9">
                  <c:v>1</c:v>
                </c:pt>
                <c:pt idx="10">
                  <c:v>0</c:v>
                </c:pt>
                <c:pt idx="11">
                  <c:v>0</c:v>
                </c:pt>
              </c:numCache>
            </c:numRef>
          </c:val>
          <c:extLst xmlns:c16r2="http://schemas.microsoft.com/office/drawing/2015/06/chart">
            <c:ext xmlns:c16="http://schemas.microsoft.com/office/drawing/2014/chart" uri="{C3380CC4-5D6E-409C-BE32-E72D297353CC}">
              <c16:uniqueId val="{00000002-8A36-4450-A60D-C76CEE97DE04}"/>
            </c:ext>
          </c:extLst>
        </c:ser>
        <c:ser>
          <c:idx val="3"/>
          <c:order val="3"/>
          <c:tx>
            <c:strRef>
              <c:f>Permits!$A$5</c:f>
              <c:strCache>
                <c:ptCount val="1"/>
                <c:pt idx="0">
                  <c:v>Gas</c:v>
                </c:pt>
              </c:strCache>
            </c:strRef>
          </c:tx>
          <c:spPr>
            <a:solidFill>
              <a:schemeClr val="accent4"/>
            </a:solidFill>
            <a:ln w="9525">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Permits!$B$5:$M$5</c:f>
              <c:numCache>
                <c:formatCode>General</c:formatCode>
                <c:ptCount val="12"/>
                <c:pt idx="0">
                  <c:v>2</c:v>
                </c:pt>
                <c:pt idx="1">
                  <c:v>0</c:v>
                </c:pt>
                <c:pt idx="2">
                  <c:v>0</c:v>
                </c:pt>
                <c:pt idx="3">
                  <c:v>0</c:v>
                </c:pt>
                <c:pt idx="4">
                  <c:v>2</c:v>
                </c:pt>
                <c:pt idx="5">
                  <c:v>0</c:v>
                </c:pt>
                <c:pt idx="6">
                  <c:v>0</c:v>
                </c:pt>
                <c:pt idx="7">
                  <c:v>0</c:v>
                </c:pt>
                <c:pt idx="8">
                  <c:v>2</c:v>
                </c:pt>
                <c:pt idx="9">
                  <c:v>1</c:v>
                </c:pt>
                <c:pt idx="10">
                  <c:v>1</c:v>
                </c:pt>
                <c:pt idx="11">
                  <c:v>0</c:v>
                </c:pt>
              </c:numCache>
            </c:numRef>
          </c:val>
          <c:extLst xmlns:c16r2="http://schemas.microsoft.com/office/drawing/2015/06/chart">
            <c:ext xmlns:c16="http://schemas.microsoft.com/office/drawing/2014/chart" uri="{C3380CC4-5D6E-409C-BE32-E72D297353CC}">
              <c16:uniqueId val="{00000003-8A36-4450-A60D-C76CEE97DE04}"/>
            </c:ext>
          </c:extLst>
        </c:ser>
        <c:ser>
          <c:idx val="4"/>
          <c:order val="4"/>
          <c:tx>
            <c:strRef>
              <c:f>Permits!$A$6</c:f>
              <c:strCache>
                <c:ptCount val="1"/>
                <c:pt idx="0">
                  <c:v>Mechanical</c:v>
                </c:pt>
              </c:strCache>
            </c:strRef>
          </c:tx>
          <c:spPr>
            <a:solidFill>
              <a:schemeClr val="accent5"/>
            </a:solidFill>
            <a:ln w="9525">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Permits!$B$6:$M$6</c:f>
              <c:numCache>
                <c:formatCode>General</c:formatCode>
                <c:ptCount val="12"/>
                <c:pt idx="0">
                  <c:v>8</c:v>
                </c:pt>
                <c:pt idx="1">
                  <c:v>3</c:v>
                </c:pt>
                <c:pt idx="2">
                  <c:v>8</c:v>
                </c:pt>
                <c:pt idx="3">
                  <c:v>9</c:v>
                </c:pt>
                <c:pt idx="4">
                  <c:v>2</c:v>
                </c:pt>
                <c:pt idx="5">
                  <c:v>0</c:v>
                </c:pt>
                <c:pt idx="6">
                  <c:v>1</c:v>
                </c:pt>
                <c:pt idx="7">
                  <c:v>4</c:v>
                </c:pt>
                <c:pt idx="8">
                  <c:v>4</c:v>
                </c:pt>
                <c:pt idx="9">
                  <c:v>5</c:v>
                </c:pt>
                <c:pt idx="10">
                  <c:v>4</c:v>
                </c:pt>
                <c:pt idx="11">
                  <c:v>26</c:v>
                </c:pt>
              </c:numCache>
            </c:numRef>
          </c:val>
          <c:extLst xmlns:c16r2="http://schemas.microsoft.com/office/drawing/2015/06/chart">
            <c:ext xmlns:c16="http://schemas.microsoft.com/office/drawing/2014/chart" uri="{C3380CC4-5D6E-409C-BE32-E72D297353CC}">
              <c16:uniqueId val="{00000004-8A36-4450-A60D-C76CEE97DE04}"/>
            </c:ext>
          </c:extLst>
        </c:ser>
        <c:ser>
          <c:idx val="5"/>
          <c:order val="5"/>
          <c:tx>
            <c:strRef>
              <c:f>Permits!$A$7</c:f>
              <c:strCache>
                <c:ptCount val="1"/>
                <c:pt idx="0">
                  <c:v>New Commercial Construction</c:v>
                </c:pt>
              </c:strCache>
            </c:strRef>
          </c:tx>
          <c:spPr>
            <a:solidFill>
              <a:schemeClr val="accent6"/>
            </a:solidFill>
            <a:ln>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Permits!$B$7:$M$7</c:f>
              <c:numCache>
                <c:formatCode>General</c:formatCode>
                <c:ptCount val="12"/>
                <c:pt idx="0">
                  <c:v>0</c:v>
                </c:pt>
                <c:pt idx="1">
                  <c:v>0</c:v>
                </c:pt>
                <c:pt idx="2">
                  <c:v>0</c:v>
                </c:pt>
                <c:pt idx="3">
                  <c:v>0</c:v>
                </c:pt>
                <c:pt idx="4">
                  <c:v>0</c:v>
                </c:pt>
                <c:pt idx="5">
                  <c:v>0</c:v>
                </c:pt>
                <c:pt idx="6">
                  <c:v>0</c:v>
                </c:pt>
                <c:pt idx="7">
                  <c:v>0</c:v>
                </c:pt>
                <c:pt idx="8">
                  <c:v>1</c:v>
                </c:pt>
                <c:pt idx="9">
                  <c:v>0</c:v>
                </c:pt>
                <c:pt idx="10">
                  <c:v>1</c:v>
                </c:pt>
                <c:pt idx="11">
                  <c:v>0</c:v>
                </c:pt>
              </c:numCache>
            </c:numRef>
          </c:val>
          <c:extLst xmlns:c16r2="http://schemas.microsoft.com/office/drawing/2015/06/chart">
            <c:ext xmlns:c16="http://schemas.microsoft.com/office/drawing/2014/chart" uri="{C3380CC4-5D6E-409C-BE32-E72D297353CC}">
              <c16:uniqueId val="{00000005-8A36-4450-A60D-C76CEE97DE04}"/>
            </c:ext>
          </c:extLst>
        </c:ser>
        <c:ser>
          <c:idx val="6"/>
          <c:order val="6"/>
          <c:tx>
            <c:strRef>
              <c:f>Permits!$A$8</c:f>
              <c:strCache>
                <c:ptCount val="1"/>
                <c:pt idx="0">
                  <c:v>New Residential Construction</c:v>
                </c:pt>
              </c:strCache>
            </c:strRef>
          </c:tx>
          <c:spPr>
            <a:solidFill>
              <a:schemeClr val="accent1">
                <a:lumMod val="60000"/>
              </a:schemeClr>
            </a:solidFill>
            <a:ln w="9525">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Permits!$B$8:$M$8</c:f>
              <c:numCache>
                <c:formatCode>General</c:formatCode>
                <c:ptCount val="12"/>
                <c:pt idx="0">
                  <c:v>1</c:v>
                </c:pt>
                <c:pt idx="1">
                  <c:v>1</c:v>
                </c:pt>
                <c:pt idx="2">
                  <c:v>0</c:v>
                </c:pt>
                <c:pt idx="3">
                  <c:v>4</c:v>
                </c:pt>
                <c:pt idx="4">
                  <c:v>1</c:v>
                </c:pt>
                <c:pt idx="5">
                  <c:v>1</c:v>
                </c:pt>
                <c:pt idx="6">
                  <c:v>3</c:v>
                </c:pt>
                <c:pt idx="7">
                  <c:v>2</c:v>
                </c:pt>
                <c:pt idx="8">
                  <c:v>4</c:v>
                </c:pt>
                <c:pt idx="9">
                  <c:v>3</c:v>
                </c:pt>
                <c:pt idx="10">
                  <c:v>25</c:v>
                </c:pt>
                <c:pt idx="11">
                  <c:v>0</c:v>
                </c:pt>
              </c:numCache>
            </c:numRef>
          </c:val>
          <c:extLst xmlns:c16r2="http://schemas.microsoft.com/office/drawing/2015/06/chart">
            <c:ext xmlns:c16="http://schemas.microsoft.com/office/drawing/2014/chart" uri="{C3380CC4-5D6E-409C-BE32-E72D297353CC}">
              <c16:uniqueId val="{00000006-8A36-4450-A60D-C76CEE97DE04}"/>
            </c:ext>
          </c:extLst>
        </c:ser>
        <c:ser>
          <c:idx val="7"/>
          <c:order val="7"/>
          <c:tx>
            <c:strRef>
              <c:f>Permits!$A$9</c:f>
              <c:strCache>
                <c:ptCount val="1"/>
                <c:pt idx="0">
                  <c:v>Plumbing</c:v>
                </c:pt>
              </c:strCache>
            </c:strRef>
          </c:tx>
          <c:spPr>
            <a:solidFill>
              <a:schemeClr val="accent2">
                <a:lumMod val="60000"/>
              </a:schemeClr>
            </a:solidFill>
            <a:ln w="9525">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Permits!$B$9:$M$9</c:f>
              <c:numCache>
                <c:formatCode>General</c:formatCode>
                <c:ptCount val="12"/>
                <c:pt idx="0">
                  <c:v>8</c:v>
                </c:pt>
                <c:pt idx="1">
                  <c:v>7</c:v>
                </c:pt>
                <c:pt idx="2">
                  <c:v>1</c:v>
                </c:pt>
                <c:pt idx="3">
                  <c:v>0</c:v>
                </c:pt>
                <c:pt idx="4">
                  <c:v>3</c:v>
                </c:pt>
                <c:pt idx="5">
                  <c:v>1</c:v>
                </c:pt>
                <c:pt idx="6">
                  <c:v>3</c:v>
                </c:pt>
                <c:pt idx="7">
                  <c:v>5</c:v>
                </c:pt>
                <c:pt idx="8">
                  <c:v>5</c:v>
                </c:pt>
                <c:pt idx="9">
                  <c:v>5</c:v>
                </c:pt>
                <c:pt idx="10">
                  <c:v>26</c:v>
                </c:pt>
                <c:pt idx="11">
                  <c:v>4</c:v>
                </c:pt>
              </c:numCache>
            </c:numRef>
          </c:val>
          <c:extLst xmlns:c16r2="http://schemas.microsoft.com/office/drawing/2015/06/chart">
            <c:ext xmlns:c16="http://schemas.microsoft.com/office/drawing/2014/chart" uri="{C3380CC4-5D6E-409C-BE32-E72D297353CC}">
              <c16:uniqueId val="{00000007-8A36-4450-A60D-C76CEE97DE04}"/>
            </c:ext>
          </c:extLst>
        </c:ser>
        <c:ser>
          <c:idx val="8"/>
          <c:order val="8"/>
          <c:tx>
            <c:strRef>
              <c:f>Permits!$A$10</c:f>
              <c:strCache>
                <c:ptCount val="1"/>
                <c:pt idx="0">
                  <c:v>Residential Remodel</c:v>
                </c:pt>
              </c:strCache>
            </c:strRef>
          </c:tx>
          <c:spPr>
            <a:solidFill>
              <a:schemeClr val="accent3">
                <a:lumMod val="60000"/>
              </a:schemeClr>
            </a:solidFill>
            <a:ln w="9525">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Permits!$B$10:$M$10</c:f>
              <c:numCache>
                <c:formatCode>General</c:formatCode>
                <c:ptCount val="12"/>
                <c:pt idx="0">
                  <c:v>11</c:v>
                </c:pt>
                <c:pt idx="1">
                  <c:v>2</c:v>
                </c:pt>
                <c:pt idx="2">
                  <c:v>6</c:v>
                </c:pt>
                <c:pt idx="3">
                  <c:v>0</c:v>
                </c:pt>
                <c:pt idx="4">
                  <c:v>0</c:v>
                </c:pt>
                <c:pt idx="5">
                  <c:v>4</c:v>
                </c:pt>
                <c:pt idx="6">
                  <c:v>5</c:v>
                </c:pt>
                <c:pt idx="7">
                  <c:v>3</c:v>
                </c:pt>
                <c:pt idx="8">
                  <c:v>4</c:v>
                </c:pt>
                <c:pt idx="9">
                  <c:v>5</c:v>
                </c:pt>
                <c:pt idx="10">
                  <c:v>5</c:v>
                </c:pt>
                <c:pt idx="11">
                  <c:v>5</c:v>
                </c:pt>
              </c:numCache>
            </c:numRef>
          </c:val>
          <c:extLst xmlns:c16r2="http://schemas.microsoft.com/office/drawing/2015/06/chart">
            <c:ext xmlns:c16="http://schemas.microsoft.com/office/drawing/2014/chart" uri="{C3380CC4-5D6E-409C-BE32-E72D297353CC}">
              <c16:uniqueId val="{00000008-8A36-4450-A60D-C76CEE97DE04}"/>
            </c:ext>
          </c:extLst>
        </c:ser>
        <c:ser>
          <c:idx val="9"/>
          <c:order val="9"/>
          <c:tx>
            <c:strRef>
              <c:f>Permits!$A$11</c:f>
              <c:strCache>
                <c:ptCount val="1"/>
                <c:pt idx="0">
                  <c:v>Sign</c:v>
                </c:pt>
              </c:strCache>
            </c:strRef>
          </c:tx>
          <c:spPr>
            <a:solidFill>
              <a:schemeClr val="accent4">
                <a:lumMod val="60000"/>
              </a:schemeClr>
            </a:solidFill>
            <a:ln>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Permits!$B$11:$M$11</c:f>
              <c:numCache>
                <c:formatCode>General</c:formatCode>
                <c:ptCount val="12"/>
                <c:pt idx="0">
                  <c:v>4</c:v>
                </c:pt>
                <c:pt idx="1">
                  <c:v>3</c:v>
                </c:pt>
                <c:pt idx="2">
                  <c:v>4</c:v>
                </c:pt>
                <c:pt idx="3">
                  <c:v>4</c:v>
                </c:pt>
                <c:pt idx="4">
                  <c:v>8</c:v>
                </c:pt>
                <c:pt idx="5">
                  <c:v>0</c:v>
                </c:pt>
                <c:pt idx="6">
                  <c:v>4</c:v>
                </c:pt>
                <c:pt idx="7">
                  <c:v>2</c:v>
                </c:pt>
                <c:pt idx="8">
                  <c:v>2</c:v>
                </c:pt>
                <c:pt idx="9">
                  <c:v>0</c:v>
                </c:pt>
                <c:pt idx="10">
                  <c:v>2</c:v>
                </c:pt>
                <c:pt idx="11">
                  <c:v>3</c:v>
                </c:pt>
              </c:numCache>
            </c:numRef>
          </c:val>
          <c:extLst xmlns:c16r2="http://schemas.microsoft.com/office/drawing/2015/06/chart">
            <c:ext xmlns:c16="http://schemas.microsoft.com/office/drawing/2014/chart" uri="{C3380CC4-5D6E-409C-BE32-E72D297353CC}">
              <c16:uniqueId val="{00000009-8A36-4450-A60D-C76CEE97DE04}"/>
            </c:ext>
          </c:extLst>
        </c:ser>
        <c:ser>
          <c:idx val="10"/>
          <c:order val="10"/>
          <c:tx>
            <c:strRef>
              <c:f>Permits!$A$12</c:f>
              <c:strCache>
                <c:ptCount val="1"/>
                <c:pt idx="0">
                  <c:v>Street Cut</c:v>
                </c:pt>
              </c:strCache>
            </c:strRef>
          </c:tx>
          <c:spPr>
            <a:solidFill>
              <a:schemeClr val="accent5">
                <a:lumMod val="60000"/>
              </a:schemeClr>
            </a:solidFill>
            <a:ln>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Permits!$B$12:$M$12</c:f>
              <c:numCache>
                <c:formatCode>General</c:formatCode>
                <c:ptCount val="12"/>
                <c:pt idx="0">
                  <c:v>4</c:v>
                </c:pt>
                <c:pt idx="1">
                  <c:v>7</c:v>
                </c:pt>
                <c:pt idx="2">
                  <c:v>3</c:v>
                </c:pt>
                <c:pt idx="3">
                  <c:v>2</c:v>
                </c:pt>
                <c:pt idx="4">
                  <c:v>4</c:v>
                </c:pt>
                <c:pt idx="5">
                  <c:v>4</c:v>
                </c:pt>
                <c:pt idx="6">
                  <c:v>3</c:v>
                </c:pt>
                <c:pt idx="7">
                  <c:v>3</c:v>
                </c:pt>
                <c:pt idx="8">
                  <c:v>3</c:v>
                </c:pt>
                <c:pt idx="9">
                  <c:v>2</c:v>
                </c:pt>
                <c:pt idx="10">
                  <c:v>2</c:v>
                </c:pt>
                <c:pt idx="11">
                  <c:v>2</c:v>
                </c:pt>
              </c:numCache>
            </c:numRef>
          </c:val>
          <c:extLst xmlns:c16r2="http://schemas.microsoft.com/office/drawing/2015/06/chart">
            <c:ext xmlns:c16="http://schemas.microsoft.com/office/drawing/2014/chart" uri="{C3380CC4-5D6E-409C-BE32-E72D297353CC}">
              <c16:uniqueId val="{0000000A-8A36-4450-A60D-C76CEE97DE04}"/>
            </c:ext>
          </c:extLst>
        </c:ser>
        <c:ser>
          <c:idx val="11"/>
          <c:order val="11"/>
          <c:tx>
            <c:strRef>
              <c:f>Permits!$A$13</c:f>
              <c:strCache>
                <c:ptCount val="1"/>
                <c:pt idx="0">
                  <c:v>Excavation</c:v>
                </c:pt>
              </c:strCache>
            </c:strRef>
          </c:tx>
          <c:spPr>
            <a:solidFill>
              <a:schemeClr val="accent6">
                <a:lumMod val="60000"/>
              </a:schemeClr>
            </a:solidFill>
            <a:ln>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Permits!$B$13:$M$13</c:f>
              <c:numCache>
                <c:formatCode>General</c:formatCode>
                <c:ptCount val="12"/>
                <c:pt idx="0">
                  <c:v>0</c:v>
                </c:pt>
                <c:pt idx="1">
                  <c:v>0</c:v>
                </c:pt>
                <c:pt idx="2">
                  <c:v>0</c:v>
                </c:pt>
                <c:pt idx="3">
                  <c:v>2</c:v>
                </c:pt>
                <c:pt idx="4">
                  <c:v>3</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B-8A36-4450-A60D-C76CEE97DE04}"/>
            </c:ext>
          </c:extLst>
        </c:ser>
        <c:ser>
          <c:idx val="12"/>
          <c:order val="12"/>
          <c:tx>
            <c:strRef>
              <c:f>Permits!$A$14</c:f>
              <c:strCache>
                <c:ptCount val="1"/>
                <c:pt idx="0">
                  <c:v>Zoning Verification</c:v>
                </c:pt>
              </c:strCache>
            </c:strRef>
          </c:tx>
          <c:spPr>
            <a:solidFill>
              <a:schemeClr val="accent1">
                <a:lumMod val="80000"/>
                <a:lumOff val="20000"/>
              </a:schemeClr>
            </a:solidFill>
            <a:ln>
              <a:solidFill>
                <a:schemeClr val="tx1"/>
              </a:solidFill>
            </a:ln>
            <a:effectLst/>
          </c:spPr>
          <c:invertIfNegative val="0"/>
          <c:cat>
            <c:strRef>
              <c:f>Permits!$B$1:$M$1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Permits!$B$14:$M$14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C-8A36-4450-A60D-C76CEE97DE04}"/>
            </c:ext>
          </c:extLst>
        </c:ser>
        <c:dLbls>
          <c:showLegendKey val="0"/>
          <c:showVal val="0"/>
          <c:showCatName val="0"/>
          <c:showSerName val="0"/>
          <c:showPercent val="0"/>
          <c:showBubbleSize val="0"/>
        </c:dLbls>
        <c:gapWidth val="219"/>
        <c:overlap val="-27"/>
        <c:axId val="450479280"/>
        <c:axId val="450482416"/>
      </c:barChart>
      <c:catAx>
        <c:axId val="45047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50482416"/>
        <c:crosses val="autoZero"/>
        <c:auto val="1"/>
        <c:lblAlgn val="ctr"/>
        <c:lblOffset val="100"/>
        <c:noMultiLvlLbl val="0"/>
      </c:catAx>
      <c:valAx>
        <c:axId val="450482416"/>
        <c:scaling>
          <c:orientation val="minMax"/>
          <c:max val="20"/>
        </c:scaling>
        <c:delete val="0"/>
        <c:axPos val="l"/>
        <c:majorGridlines>
          <c:spPr>
            <a:ln w="9525" cap="flat" cmpd="sng" algn="ctr">
              <a:solidFill>
                <a:schemeClr val="accent1">
                  <a:lumMod val="7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479280"/>
        <c:crosses val="autoZero"/>
        <c:crossBetween val="between"/>
      </c:valAx>
      <c:spPr>
        <a:noFill/>
        <a:ln cmpd="sng">
          <a:solidFill>
            <a:schemeClr val="tx1"/>
          </a:solidFill>
        </a:ln>
        <a:effectLst/>
      </c:spPr>
    </c:plotArea>
    <c:legend>
      <c:legendPos val="b"/>
      <c:layout>
        <c:manualLayout>
          <c:xMode val="edge"/>
          <c:yMode val="edge"/>
          <c:x val="0"/>
          <c:y val="0.60229246893963695"/>
          <c:w val="1"/>
          <c:h val="0.2646481061568212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2021 Inspection Trends</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3851324292476609E-2"/>
          <c:y val="7.8597160415342232E-2"/>
          <c:w val="0.93602427029222879"/>
          <c:h val="0.63051744247162989"/>
        </c:manualLayout>
      </c:layout>
      <c:barChart>
        <c:barDir val="col"/>
        <c:grouping val="clustered"/>
        <c:varyColors val="0"/>
        <c:ser>
          <c:idx val="0"/>
          <c:order val="0"/>
          <c:tx>
            <c:strRef>
              <c:f>'Bldg Inspections'!$A$2</c:f>
              <c:strCache>
                <c:ptCount val="1"/>
                <c:pt idx="0">
                  <c:v>Finals</c:v>
                </c:pt>
              </c:strCache>
            </c:strRef>
          </c:tx>
          <c:spPr>
            <a:solidFill>
              <a:schemeClr val="accent1"/>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Inspections'!$B$2:$N$2</c:f>
              <c:numCache>
                <c:formatCode>General</c:formatCode>
                <c:ptCount val="12"/>
                <c:pt idx="0">
                  <c:v>2</c:v>
                </c:pt>
                <c:pt idx="1">
                  <c:v>30</c:v>
                </c:pt>
                <c:pt idx="2">
                  <c:v>25</c:v>
                </c:pt>
                <c:pt idx="3">
                  <c:v>22</c:v>
                </c:pt>
                <c:pt idx="4">
                  <c:v>37</c:v>
                </c:pt>
                <c:pt idx="5">
                  <c:v>19</c:v>
                </c:pt>
                <c:pt idx="6">
                  <c:v>24</c:v>
                </c:pt>
                <c:pt idx="7">
                  <c:v>12</c:v>
                </c:pt>
                <c:pt idx="8">
                  <c:v>19</c:v>
                </c:pt>
                <c:pt idx="9">
                  <c:v>0</c:v>
                </c:pt>
                <c:pt idx="10">
                  <c:v>2</c:v>
                </c:pt>
                <c:pt idx="11">
                  <c:v>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5AAE-4120-B099-98B87F2487FC}"/>
            </c:ext>
          </c:extLst>
        </c:ser>
        <c:ser>
          <c:idx val="1"/>
          <c:order val="1"/>
          <c:tx>
            <c:strRef>
              <c:f>'Bldg Inspections'!$A$3</c:f>
              <c:strCache>
                <c:ptCount val="1"/>
                <c:pt idx="0">
                  <c:v>Footings</c:v>
                </c:pt>
              </c:strCache>
            </c:strRef>
          </c:tx>
          <c:spPr>
            <a:solidFill>
              <a:schemeClr val="accent2"/>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Inspections'!$B$3:$N$3</c:f>
              <c:numCache>
                <c:formatCode>General</c:formatCode>
                <c:ptCount val="12"/>
                <c:pt idx="0">
                  <c:v>8</c:v>
                </c:pt>
                <c:pt idx="1">
                  <c:v>9</c:v>
                </c:pt>
                <c:pt idx="2">
                  <c:v>4</c:v>
                </c:pt>
                <c:pt idx="3">
                  <c:v>5</c:v>
                </c:pt>
                <c:pt idx="4">
                  <c:v>5</c:v>
                </c:pt>
                <c:pt idx="5">
                  <c:v>3</c:v>
                </c:pt>
                <c:pt idx="6">
                  <c:v>0</c:v>
                </c:pt>
                <c:pt idx="7">
                  <c:v>6</c:v>
                </c:pt>
                <c:pt idx="8">
                  <c:v>2</c:v>
                </c:pt>
                <c:pt idx="9">
                  <c:v>4</c:v>
                </c:pt>
                <c:pt idx="10">
                  <c:v>24</c:v>
                </c:pt>
                <c:pt idx="11">
                  <c:v>13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5AAE-4120-B099-98B87F2487FC}"/>
            </c:ext>
          </c:extLst>
        </c:ser>
        <c:ser>
          <c:idx val="2"/>
          <c:order val="2"/>
          <c:tx>
            <c:strRef>
              <c:f>'Bldg Inspections'!$A$4</c:f>
              <c:strCache>
                <c:ptCount val="1"/>
                <c:pt idx="0">
                  <c:v>Framing</c:v>
                </c:pt>
              </c:strCache>
            </c:strRef>
          </c:tx>
          <c:spPr>
            <a:solidFill>
              <a:schemeClr val="accent3"/>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Inspections'!$B$4:$N$4</c:f>
              <c:numCache>
                <c:formatCode>General</c:formatCode>
                <c:ptCount val="12"/>
                <c:pt idx="0">
                  <c:v>14</c:v>
                </c:pt>
                <c:pt idx="1">
                  <c:v>13</c:v>
                </c:pt>
                <c:pt idx="2">
                  <c:v>5</c:v>
                </c:pt>
                <c:pt idx="3">
                  <c:v>10</c:v>
                </c:pt>
                <c:pt idx="4">
                  <c:v>4</c:v>
                </c:pt>
                <c:pt idx="5">
                  <c:v>4</c:v>
                </c:pt>
                <c:pt idx="6">
                  <c:v>4</c:v>
                </c:pt>
                <c:pt idx="7">
                  <c:v>3</c:v>
                </c:pt>
                <c:pt idx="8">
                  <c:v>6</c:v>
                </c:pt>
                <c:pt idx="9">
                  <c:v>7</c:v>
                </c:pt>
                <c:pt idx="10">
                  <c:v>3</c:v>
                </c:pt>
                <c:pt idx="11">
                  <c:v>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5AAE-4120-B099-98B87F2487FC}"/>
            </c:ext>
          </c:extLst>
        </c:ser>
        <c:ser>
          <c:idx val="3"/>
          <c:order val="3"/>
          <c:tx>
            <c:strRef>
              <c:f>'Bldg Inspections'!$A$5</c:f>
              <c:strCache>
                <c:ptCount val="1"/>
                <c:pt idx="0">
                  <c:v>Mechanical</c:v>
                </c:pt>
              </c:strCache>
            </c:strRef>
          </c:tx>
          <c:spPr>
            <a:solidFill>
              <a:schemeClr val="accent4"/>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Inspections'!$B$5:$N$5</c:f>
              <c:numCache>
                <c:formatCode>General</c:formatCode>
                <c:ptCount val="12"/>
                <c:pt idx="0">
                  <c:v>12</c:v>
                </c:pt>
                <c:pt idx="1">
                  <c:v>21</c:v>
                </c:pt>
                <c:pt idx="2">
                  <c:v>15</c:v>
                </c:pt>
                <c:pt idx="3">
                  <c:v>18</c:v>
                </c:pt>
                <c:pt idx="4">
                  <c:v>9</c:v>
                </c:pt>
                <c:pt idx="5">
                  <c:v>1</c:v>
                </c:pt>
                <c:pt idx="6">
                  <c:v>2</c:v>
                </c:pt>
                <c:pt idx="7">
                  <c:v>2</c:v>
                </c:pt>
                <c:pt idx="8">
                  <c:v>4</c:v>
                </c:pt>
                <c:pt idx="9">
                  <c:v>5</c:v>
                </c:pt>
                <c:pt idx="10">
                  <c:v>5</c:v>
                </c:pt>
                <c:pt idx="11">
                  <c:v>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5AAE-4120-B099-98B87F2487FC}"/>
            </c:ext>
          </c:extLst>
        </c:ser>
        <c:ser>
          <c:idx val="4"/>
          <c:order val="4"/>
          <c:tx>
            <c:strRef>
              <c:f>'Bldg Inspections'!$A$6</c:f>
              <c:strCache>
                <c:ptCount val="1"/>
                <c:pt idx="0">
                  <c:v>Gas</c:v>
                </c:pt>
              </c:strCache>
            </c:strRef>
          </c:tx>
          <c:spPr>
            <a:solidFill>
              <a:schemeClr val="accent5"/>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Inspections'!$B$6:$N$6</c:f>
              <c:numCache>
                <c:formatCode>General</c:formatCode>
                <c:ptCount val="12"/>
                <c:pt idx="0">
                  <c:v>0</c:v>
                </c:pt>
                <c:pt idx="1">
                  <c:v>0</c:v>
                </c:pt>
                <c:pt idx="2">
                  <c:v>0</c:v>
                </c:pt>
                <c:pt idx="3">
                  <c:v>0</c:v>
                </c:pt>
                <c:pt idx="4">
                  <c:v>1</c:v>
                </c:pt>
                <c:pt idx="5">
                  <c:v>0</c:v>
                </c:pt>
                <c:pt idx="6">
                  <c:v>0</c:v>
                </c:pt>
                <c:pt idx="7">
                  <c:v>0</c:v>
                </c:pt>
                <c:pt idx="8">
                  <c:v>0</c:v>
                </c:pt>
                <c:pt idx="9">
                  <c:v>1</c:v>
                </c:pt>
                <c:pt idx="10">
                  <c:v>0</c:v>
                </c:pt>
                <c:pt idx="11">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5AAE-4120-B099-98B87F2487FC}"/>
            </c:ext>
          </c:extLst>
        </c:ser>
        <c:ser>
          <c:idx val="5"/>
          <c:order val="5"/>
          <c:tx>
            <c:strRef>
              <c:f>'Bldg Inspections'!$A$7</c:f>
              <c:strCache>
                <c:ptCount val="1"/>
                <c:pt idx="0">
                  <c:v>Plumbing</c:v>
                </c:pt>
              </c:strCache>
            </c:strRef>
          </c:tx>
          <c:spPr>
            <a:solidFill>
              <a:schemeClr val="accent6"/>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Inspections'!$B$7:$N$7</c:f>
              <c:numCache>
                <c:formatCode>General</c:formatCode>
                <c:ptCount val="12"/>
                <c:pt idx="0">
                  <c:v>11</c:v>
                </c:pt>
                <c:pt idx="1">
                  <c:v>21</c:v>
                </c:pt>
                <c:pt idx="2">
                  <c:v>13</c:v>
                </c:pt>
                <c:pt idx="3">
                  <c:v>9</c:v>
                </c:pt>
                <c:pt idx="4">
                  <c:v>4</c:v>
                </c:pt>
                <c:pt idx="5">
                  <c:v>1</c:v>
                </c:pt>
                <c:pt idx="6">
                  <c:v>3</c:v>
                </c:pt>
                <c:pt idx="7">
                  <c:v>2</c:v>
                </c:pt>
                <c:pt idx="8">
                  <c:v>6</c:v>
                </c:pt>
                <c:pt idx="9">
                  <c:v>9</c:v>
                </c:pt>
                <c:pt idx="10">
                  <c:v>3</c:v>
                </c:pt>
                <c:pt idx="11">
                  <c:v>17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5AAE-4120-B099-98B87F2487FC}"/>
            </c:ext>
          </c:extLst>
        </c:ser>
        <c:ser>
          <c:idx val="6"/>
          <c:order val="6"/>
          <c:tx>
            <c:strRef>
              <c:f>'Bldg Inspections'!$A$8</c:f>
              <c:strCache>
                <c:ptCount val="1"/>
                <c:pt idx="0">
                  <c:v>Electrical</c:v>
                </c:pt>
              </c:strCache>
            </c:strRef>
          </c:tx>
          <c:spPr>
            <a:solidFill>
              <a:schemeClr val="accent1">
                <a:lumMod val="60000"/>
              </a:schemeClr>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Inspections'!$B$8:$N$8</c:f>
              <c:numCache>
                <c:formatCode>General</c:formatCode>
                <c:ptCount val="12"/>
                <c:pt idx="0">
                  <c:v>12</c:v>
                </c:pt>
                <c:pt idx="1">
                  <c:v>9</c:v>
                </c:pt>
                <c:pt idx="2">
                  <c:v>6</c:v>
                </c:pt>
                <c:pt idx="3">
                  <c:v>4</c:v>
                </c:pt>
                <c:pt idx="4">
                  <c:v>15</c:v>
                </c:pt>
                <c:pt idx="5">
                  <c:v>11</c:v>
                </c:pt>
                <c:pt idx="6">
                  <c:v>4</c:v>
                </c:pt>
                <c:pt idx="7">
                  <c:v>1</c:v>
                </c:pt>
                <c:pt idx="8">
                  <c:v>2</c:v>
                </c:pt>
                <c:pt idx="9">
                  <c:v>5</c:v>
                </c:pt>
                <c:pt idx="10">
                  <c:v>2</c:v>
                </c:pt>
                <c:pt idx="11">
                  <c:v>22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5AAE-4120-B099-98B87F2487FC}"/>
            </c:ext>
          </c:extLst>
        </c:ser>
        <c:ser>
          <c:idx val="7"/>
          <c:order val="7"/>
          <c:tx>
            <c:strRef>
              <c:f>'Bldg Inspections'!$A$9</c:f>
              <c:strCache>
                <c:ptCount val="1"/>
                <c:pt idx="0">
                  <c:v>Other</c:v>
                </c:pt>
              </c:strCache>
            </c:strRef>
          </c:tx>
          <c:spPr>
            <a:solidFill>
              <a:schemeClr val="accent2">
                <a:lumMod val="60000"/>
              </a:schemeClr>
            </a:solidFill>
            <a:ln w="12700">
              <a:solidFill>
                <a:schemeClr val="tx1"/>
              </a:solidFill>
            </a:ln>
            <a:effectLst/>
          </c:spPr>
          <c:invertIfNegative val="0"/>
          <c:cat>
            <c:strRef>
              <c:f>'Bldg Inspections'!$B$1:$N$1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'Bldg Inspections'!$B$9:$N$9</c:f>
              <c:numCache>
                <c:formatCode>General</c:formatCode>
                <c:ptCount val="12"/>
                <c:pt idx="0">
                  <c:v>0</c:v>
                </c:pt>
                <c:pt idx="1">
                  <c:v>0</c:v>
                </c:pt>
                <c:pt idx="2">
                  <c:v>0</c:v>
                </c:pt>
                <c:pt idx="3">
                  <c:v>0</c:v>
                </c:pt>
                <c:pt idx="5">
                  <c:v>0</c:v>
                </c:pt>
                <c:pt idx="6">
                  <c:v>0</c:v>
                </c:pt>
                <c:pt idx="7">
                  <c:v>0</c:v>
                </c:pt>
                <c:pt idx="8">
                  <c:v>0</c:v>
                </c:pt>
                <c:pt idx="9">
                  <c:v>0</c:v>
                </c:pt>
                <c:pt idx="10">
                  <c:v>0</c:v>
                </c:pt>
                <c:pt idx="11">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5AAE-4120-B099-98B87F2487FC}"/>
            </c:ext>
          </c:extLst>
        </c:ser>
        <c:dLbls>
          <c:showLegendKey val="0"/>
          <c:showVal val="0"/>
          <c:showCatName val="0"/>
          <c:showSerName val="0"/>
          <c:showPercent val="0"/>
          <c:showBubbleSize val="0"/>
        </c:dLbls>
        <c:gapWidth val="219"/>
        <c:overlap val="-27"/>
        <c:axId val="450480456"/>
        <c:axId val="450478888"/>
        <c:extLst xmlns:c16r2="http://schemas.microsoft.com/office/drawing/2015/06/chart">
          <c:ext xmlns:c15="http://schemas.microsoft.com/office/drawing/2012/chart" uri="{02D57815-91ED-43cb-92C2-25804820EDAC}">
            <c15:filteredBarSeries>
              <c15:ser>
                <c:idx val="8"/>
                <c:order val="8"/>
                <c:tx>
                  <c:strRef>
                    <c:extLst xmlns:c16r2="http://schemas.microsoft.com/office/drawing/2015/06/chart">
                      <c:ext uri="{02D57815-91ED-43cb-92C2-25804820EDAC}">
                        <c15:formulaRef>
                          <c15:sqref>'Bldg Inspections'!$A$10</c15:sqref>
                        </c15:formulaRef>
                      </c:ext>
                    </c:extLst>
                    <c:strCache>
                      <c:ptCount val="1"/>
                      <c:pt idx="0">
                        <c:v>Total Permits for Month:</c:v>
                      </c:pt>
                    </c:strCache>
                  </c:strRef>
                </c:tx>
                <c:spPr>
                  <a:solidFill>
                    <a:schemeClr val="accent3">
                      <a:lumMod val="60000"/>
                    </a:schemeClr>
                  </a:solidFill>
                  <a:ln>
                    <a:noFill/>
                  </a:ln>
                  <a:effectLst/>
                </c:spPr>
                <c:invertIfNegative val="0"/>
                <c:cat>
                  <c:strRef>
                    <c:extLst xmlns:c16r2="http://schemas.microsoft.com/office/drawing/2015/06/chart">
                      <c:ext uri="{02D57815-91ED-43cb-92C2-25804820EDAC}">
                        <c15:formulaRef>
                          <c15:sqref>'Bldg Inspections'!$B$1:$N$1</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6r2="http://schemas.microsoft.com/office/drawing/2015/06/chart">
                      <c:ext uri="{02D57815-91ED-43cb-92C2-25804820EDAC}">
                        <c15:formulaRef>
                          <c15:sqref>'Bldg Inspections'!$B$10:$N$10</c15:sqref>
                        </c15:formulaRef>
                      </c:ext>
                    </c:extLst>
                    <c:numCache>
                      <c:formatCode>General</c:formatCode>
                      <c:ptCount val="12"/>
                      <c:pt idx="0">
                        <c:v>59</c:v>
                      </c:pt>
                      <c:pt idx="1">
                        <c:v>103</c:v>
                      </c:pt>
                      <c:pt idx="2">
                        <c:v>68</c:v>
                      </c:pt>
                      <c:pt idx="3">
                        <c:v>68</c:v>
                      </c:pt>
                      <c:pt idx="4">
                        <c:v>75</c:v>
                      </c:pt>
                      <c:pt idx="5">
                        <c:v>39</c:v>
                      </c:pt>
                      <c:pt idx="6">
                        <c:v>37</c:v>
                      </c:pt>
                      <c:pt idx="7">
                        <c:v>26</c:v>
                      </c:pt>
                      <c:pt idx="8">
                        <c:v>39</c:v>
                      </c:pt>
                      <c:pt idx="9">
                        <c:v>31</c:v>
                      </c:pt>
                      <c:pt idx="10">
                        <c:v>39</c:v>
                      </c:pt>
                      <c:pt idx="11">
                        <c:v>60</c:v>
                      </c:pt>
                    </c:numCache>
                  </c:numRef>
                </c:val>
                <c:extLst xmlns:c16r2="http://schemas.microsoft.com/office/drawing/2015/06/chart">
                  <c:ext xmlns:c16="http://schemas.microsoft.com/office/drawing/2014/chart" uri="{C3380CC4-5D6E-409C-BE32-E72D297353CC}">
                    <c16:uniqueId val="{00000008-5AAE-4120-B099-98B87F2487FC}"/>
                  </c:ext>
                </c:extLst>
              </c15:ser>
            </c15:filteredBarSeries>
          </c:ext>
        </c:extLst>
      </c:barChart>
      <c:catAx>
        <c:axId val="45048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50478888"/>
        <c:crosses val="autoZero"/>
        <c:auto val="1"/>
        <c:lblAlgn val="ctr"/>
        <c:lblOffset val="100"/>
        <c:noMultiLvlLbl val="0"/>
      </c:catAx>
      <c:valAx>
        <c:axId val="450478888"/>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480456"/>
        <c:crosses val="autoZero"/>
        <c:crossBetween val="between"/>
      </c:valAx>
      <c:spPr>
        <a:noFill/>
        <a:ln>
          <a:noFill/>
        </a:ln>
        <a:effectLst/>
      </c:spPr>
    </c:plotArea>
    <c:legend>
      <c:legendPos val="b"/>
      <c:layout>
        <c:manualLayout>
          <c:xMode val="edge"/>
          <c:yMode val="edge"/>
          <c:x val="5.4543909234177783E-2"/>
          <c:y val="0.8617998003278392"/>
          <c:w val="0.92085620197585061"/>
          <c:h val="0.13819997746855431"/>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a:solidFill>
                  <a:sysClr val="windowText" lastClr="000000"/>
                </a:solidFill>
              </a:rPr>
              <a:t>2021 Fleet</a:t>
            </a:r>
            <a:r>
              <a:rPr lang="en-US" sz="1800" baseline="0">
                <a:solidFill>
                  <a:sysClr val="windowText" lastClr="000000"/>
                </a:solidFill>
              </a:rPr>
              <a:t> Services Trends</a:t>
            </a:r>
            <a:endParaRPr lang="en-US" sz="1800">
              <a:solidFill>
                <a:sysClr val="windowText" lastClr="000000"/>
              </a:solidFill>
            </a:endParaRPr>
          </a:p>
        </c:rich>
      </c:tx>
      <c:layout>
        <c:manualLayout>
          <c:xMode val="edge"/>
          <c:yMode val="edge"/>
          <c:x val="0.31086809690549405"/>
          <c:y val="1.9573302016050106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7031733974086817E-2"/>
          <c:y val="7.2597418554491186E-2"/>
          <c:w val="0.93421908604539561"/>
          <c:h val="0.59708789337328139"/>
        </c:manualLayout>
      </c:layout>
      <c:barChart>
        <c:barDir val="col"/>
        <c:grouping val="clustered"/>
        <c:varyColors val="0"/>
        <c:ser>
          <c:idx val="0"/>
          <c:order val="0"/>
          <c:tx>
            <c:strRef>
              <c:f>'Fleet Services'!$A$2</c:f>
              <c:strCache>
                <c:ptCount val="1"/>
                <c:pt idx="0">
                  <c:v>Fire Department</c:v>
                </c:pt>
              </c:strCache>
            </c:strRef>
          </c:tx>
          <c:spPr>
            <a:solidFill>
              <a:srgbClr val="FF0000"/>
            </a:solidFill>
            <a:ln w="12700">
              <a:solidFill>
                <a:schemeClr val="tx1"/>
              </a:solidFill>
            </a:ln>
            <a:effectLst/>
          </c:spPr>
          <c:invertIfNegative val="0"/>
          <c:cat>
            <c:strRef>
              <c:f>'Fleet Services'!$B$1:$N$1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'Fleet Services'!$B$2:$N$2</c:f>
              <c:numCache>
                <c:formatCode>General</c:formatCode>
                <c:ptCount val="12"/>
                <c:pt idx="0">
                  <c:v>4</c:v>
                </c:pt>
                <c:pt idx="1">
                  <c:v>3</c:v>
                </c:pt>
                <c:pt idx="2">
                  <c:v>3</c:v>
                </c:pt>
                <c:pt idx="3">
                  <c:v>4</c:v>
                </c:pt>
                <c:pt idx="4">
                  <c:v>2</c:v>
                </c:pt>
                <c:pt idx="5">
                  <c:v>1</c:v>
                </c:pt>
                <c:pt idx="6">
                  <c:v>9</c:v>
                </c:pt>
                <c:pt idx="7">
                  <c:v>12</c:v>
                </c:pt>
                <c:pt idx="8">
                  <c:v>3</c:v>
                </c:pt>
                <c:pt idx="9">
                  <c:v>1</c:v>
                </c:pt>
                <c:pt idx="10">
                  <c:v>3</c:v>
                </c:pt>
                <c:pt idx="11">
                  <c:v>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51CA-4C9F-8831-8A9BAADE01F8}"/>
            </c:ext>
          </c:extLst>
        </c:ser>
        <c:ser>
          <c:idx val="1"/>
          <c:order val="1"/>
          <c:tx>
            <c:strRef>
              <c:f>'Fleet Services'!$A$3</c:f>
              <c:strCache>
                <c:ptCount val="1"/>
                <c:pt idx="0">
                  <c:v>Police Department</c:v>
                </c:pt>
              </c:strCache>
            </c:strRef>
          </c:tx>
          <c:spPr>
            <a:solidFill>
              <a:schemeClr val="accent5">
                <a:lumMod val="75000"/>
              </a:schemeClr>
            </a:solidFill>
            <a:ln w="12700">
              <a:solidFill>
                <a:schemeClr val="tx1"/>
              </a:solidFill>
            </a:ln>
            <a:effectLst/>
          </c:spPr>
          <c:invertIfNegative val="0"/>
          <c:cat>
            <c:strRef>
              <c:f>'Fleet Services'!$B$1:$N$1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'Fleet Services'!$B$3:$N$3</c:f>
              <c:numCache>
                <c:formatCode>General</c:formatCode>
                <c:ptCount val="12"/>
                <c:pt idx="0">
                  <c:v>13</c:v>
                </c:pt>
                <c:pt idx="1">
                  <c:v>14</c:v>
                </c:pt>
                <c:pt idx="2">
                  <c:v>17</c:v>
                </c:pt>
                <c:pt idx="3">
                  <c:v>7</c:v>
                </c:pt>
                <c:pt idx="4">
                  <c:v>14</c:v>
                </c:pt>
                <c:pt idx="5">
                  <c:v>4</c:v>
                </c:pt>
                <c:pt idx="6">
                  <c:v>14</c:v>
                </c:pt>
                <c:pt idx="7">
                  <c:v>12</c:v>
                </c:pt>
                <c:pt idx="8">
                  <c:v>16</c:v>
                </c:pt>
                <c:pt idx="9">
                  <c:v>9</c:v>
                </c:pt>
                <c:pt idx="10">
                  <c:v>23</c:v>
                </c:pt>
                <c:pt idx="11">
                  <c:v>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51CA-4C9F-8831-8A9BAADE01F8}"/>
            </c:ext>
          </c:extLst>
        </c:ser>
        <c:ser>
          <c:idx val="2"/>
          <c:order val="2"/>
          <c:tx>
            <c:strRef>
              <c:f>'Fleet Services'!$A$4</c:f>
              <c:strCache>
                <c:ptCount val="1"/>
                <c:pt idx="0">
                  <c:v>Public Works Department</c:v>
                </c:pt>
              </c:strCache>
            </c:strRef>
          </c:tx>
          <c:spPr>
            <a:solidFill>
              <a:srgbClr val="00B050"/>
            </a:solidFill>
            <a:ln w="12700">
              <a:solidFill>
                <a:schemeClr val="tx1"/>
              </a:solidFill>
            </a:ln>
            <a:effectLst/>
          </c:spPr>
          <c:invertIfNegative val="0"/>
          <c:cat>
            <c:strRef>
              <c:f>'Fleet Services'!$B$1:$N$1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extLst xmlns:c16r2="http://schemas.microsoft.com/office/drawing/2015/06/chart"/>
            </c:strRef>
          </c:cat>
          <c:val>
            <c:numRef>
              <c:f>'Fleet Services'!$B$4:$N$4</c:f>
              <c:numCache>
                <c:formatCode>General</c:formatCode>
                <c:ptCount val="12"/>
                <c:pt idx="0">
                  <c:v>18</c:v>
                </c:pt>
                <c:pt idx="1">
                  <c:v>11</c:v>
                </c:pt>
                <c:pt idx="2">
                  <c:v>17</c:v>
                </c:pt>
                <c:pt idx="3">
                  <c:v>25</c:v>
                </c:pt>
                <c:pt idx="4">
                  <c:v>13</c:v>
                </c:pt>
                <c:pt idx="5">
                  <c:v>14</c:v>
                </c:pt>
                <c:pt idx="6">
                  <c:v>21</c:v>
                </c:pt>
                <c:pt idx="7">
                  <c:v>25</c:v>
                </c:pt>
                <c:pt idx="8">
                  <c:v>16</c:v>
                </c:pt>
                <c:pt idx="9">
                  <c:v>29</c:v>
                </c:pt>
                <c:pt idx="10">
                  <c:v>22</c:v>
                </c:pt>
                <c:pt idx="11">
                  <c:v>21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51CA-4C9F-8831-8A9BAADE01F8}"/>
            </c:ext>
          </c:extLst>
        </c:ser>
        <c:dLbls>
          <c:showLegendKey val="0"/>
          <c:showVal val="0"/>
          <c:showCatName val="0"/>
          <c:showSerName val="0"/>
          <c:showPercent val="0"/>
          <c:showBubbleSize val="0"/>
        </c:dLbls>
        <c:gapWidth val="219"/>
        <c:overlap val="-27"/>
        <c:axId val="450476928"/>
        <c:axId val="450480848"/>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'Fleet Services'!$A$5</c15:sqref>
                        </c15:formulaRef>
                      </c:ext>
                    </c:extLst>
                    <c:strCache>
                      <c:ptCount val="1"/>
                      <c:pt idx="0">
                        <c:v>Monthly Totals:</c:v>
                      </c:pt>
                    </c:strCache>
                  </c:strRef>
                </c:tx>
                <c:spPr>
                  <a:solidFill>
                    <a:schemeClr val="accent4"/>
                  </a:solidFill>
                  <a:ln>
                    <a:noFill/>
                  </a:ln>
                  <a:effectLst/>
                </c:spPr>
                <c:invertIfNegative val="0"/>
                <c:cat>
                  <c:strRef>
                    <c:extLst xmlns:c16r2="http://schemas.microsoft.com/office/drawing/2015/06/chart">
                      <c:ext uri="{02D57815-91ED-43cb-92C2-25804820EDAC}">
                        <c15:formulaRef>
                          <c15:sqref>'Fleet Services'!$B$1:$N$1</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6r2="http://schemas.microsoft.com/office/drawing/2015/06/chart">
                      <c:ext uri="{02D57815-91ED-43cb-92C2-25804820EDAC}">
                        <c15:formulaRef>
                          <c15:sqref>'Fleet Services'!$B$5:$N$5</c15:sqref>
                        </c15:formulaRef>
                      </c:ext>
                    </c:extLst>
                    <c:numCache>
                      <c:formatCode>General</c:formatCode>
                      <c:ptCount val="12"/>
                      <c:pt idx="0">
                        <c:v>35</c:v>
                      </c:pt>
                      <c:pt idx="1">
                        <c:v>28</c:v>
                      </c:pt>
                      <c:pt idx="2">
                        <c:v>37</c:v>
                      </c:pt>
                      <c:pt idx="3">
                        <c:v>36</c:v>
                      </c:pt>
                      <c:pt idx="4">
                        <c:v>29</c:v>
                      </c:pt>
                      <c:pt idx="5">
                        <c:v>19</c:v>
                      </c:pt>
                      <c:pt idx="6">
                        <c:v>44</c:v>
                      </c:pt>
                      <c:pt idx="7">
                        <c:v>49</c:v>
                      </c:pt>
                      <c:pt idx="8">
                        <c:v>35</c:v>
                      </c:pt>
                      <c:pt idx="9">
                        <c:v>39</c:v>
                      </c:pt>
                      <c:pt idx="10">
                        <c:v>48</c:v>
                      </c:pt>
                      <c:pt idx="11">
                        <c:v>34</c:v>
                      </c:pt>
                    </c:numCache>
                  </c:numRef>
                </c:val>
                <c:extLst xmlns:c16r2="http://schemas.microsoft.com/office/drawing/2015/06/chart">
                  <c:ext xmlns:c16="http://schemas.microsoft.com/office/drawing/2014/chart" uri="{C3380CC4-5D6E-409C-BE32-E72D297353CC}">
                    <c16:uniqueId val="{00000003-51CA-4C9F-8831-8A9BAADE01F8}"/>
                  </c:ext>
                </c:extLst>
              </c15:ser>
            </c15:filteredBarSeries>
          </c:ext>
        </c:extLst>
      </c:barChart>
      <c:catAx>
        <c:axId val="4504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450480848"/>
        <c:crosses val="autoZero"/>
        <c:auto val="1"/>
        <c:lblAlgn val="ctr"/>
        <c:lblOffset val="100"/>
        <c:noMultiLvlLbl val="0"/>
      </c:catAx>
      <c:valAx>
        <c:axId val="45048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50476928"/>
        <c:crosses val="autoZero"/>
        <c:crossBetween val="between"/>
      </c:valAx>
      <c:spPr>
        <a:noFill/>
        <a:ln>
          <a:noFill/>
        </a:ln>
        <a:effectLst/>
      </c:spPr>
    </c:plotArea>
    <c:legend>
      <c:legendPos val="b"/>
      <c:layout>
        <c:manualLayout>
          <c:xMode val="edge"/>
          <c:yMode val="edge"/>
          <c:x val="6.3844321995454563E-3"/>
          <c:y val="0.89579001791840585"/>
          <c:w val="0.99111727180998321"/>
          <c:h val="9.2465991765248903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468D91-0346-4A26-8383-A50CBB4FADDF}"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221758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68D91-0346-4A26-8383-A50CBB4FADDF}"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393999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68D91-0346-4A26-8383-A50CBB4FADDF}"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235704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68D91-0346-4A26-8383-A50CBB4FADDF}"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83403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68D91-0346-4A26-8383-A50CBB4FADDF}"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139057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68D91-0346-4A26-8383-A50CBB4FADDF}"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204842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68D91-0346-4A26-8383-A50CBB4FADDF}"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88517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468D91-0346-4A26-8383-A50CBB4FADDF}"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190086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68D91-0346-4A26-8383-A50CBB4FADDF}"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338235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468D91-0346-4A26-8383-A50CBB4FADDF}"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219884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468D91-0346-4A26-8383-A50CBB4FADDF}"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E6EC-567B-4366-81BA-C9F47CF3B3A1}" type="slidenum">
              <a:rPr lang="en-US" smtClean="0"/>
              <a:t>‹#›</a:t>
            </a:fld>
            <a:endParaRPr lang="en-US"/>
          </a:p>
        </p:txBody>
      </p:sp>
    </p:spTree>
    <p:extLst>
      <p:ext uri="{BB962C8B-B14F-4D97-AF65-F5344CB8AC3E}">
        <p14:creationId xmlns:p14="http://schemas.microsoft.com/office/powerpoint/2010/main" val="116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3468D91-0346-4A26-8383-A50CBB4FADDF}" type="datetimeFigureOut">
              <a:rPr lang="en-US" smtClean="0"/>
              <a:t>3/17/2022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F59E6EC-567B-4366-81BA-C9F47CF3B3A1}" type="slidenum">
              <a:rPr lang="en-US" smtClean="0"/>
              <a:t>‹#›</a:t>
            </a:fld>
            <a:endParaRPr lang="en-US"/>
          </a:p>
        </p:txBody>
      </p:sp>
    </p:spTree>
    <p:extLst>
      <p:ext uri="{BB962C8B-B14F-4D97-AF65-F5344CB8AC3E}">
        <p14:creationId xmlns:p14="http://schemas.microsoft.com/office/powerpoint/2010/main" val="4097947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redbanktn.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04825" y="3390900"/>
            <a:ext cx="5848349" cy="1938992"/>
          </a:xfrm>
          <a:prstGeom prst="rect">
            <a:avLst/>
          </a:prstGeom>
          <a:noFill/>
        </p:spPr>
        <p:txBody>
          <a:bodyPr wrap="square" rtlCol="0">
            <a:spAutoFit/>
          </a:bodyPr>
          <a:lstStyle/>
          <a:p>
            <a:pPr algn="ctr"/>
            <a:r>
              <a:rPr lang="en-US" sz="4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4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4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2021 Annual Report</a:t>
            </a:r>
          </a:p>
        </p:txBody>
      </p:sp>
      <p:sp>
        <p:nvSpPr>
          <p:cNvPr id="5" name="TextBox 4"/>
          <p:cNvSpPr txBox="1"/>
          <p:nvPr/>
        </p:nvSpPr>
        <p:spPr>
          <a:xfrm>
            <a:off x="457200" y="5543550"/>
            <a:ext cx="5962649" cy="1754326"/>
          </a:xfrm>
          <a:prstGeom prst="rect">
            <a:avLst/>
          </a:prstGeom>
          <a:noFill/>
        </p:spPr>
        <p:txBody>
          <a:bodyPr wrap="square" rtlCol="0">
            <a:spAutoFit/>
          </a:bodyPr>
          <a:lstStyle/>
          <a:p>
            <a:r>
              <a:rPr lang="en-US" b="1" i="1" dirty="0">
                <a:effectLst>
                  <a:outerShdw blurRad="38100" dist="38100" dir="2700000" algn="tl">
                    <a:srgbClr val="000000">
                      <a:alpha val="43137"/>
                    </a:srgbClr>
                  </a:outerShdw>
                </a:effectLst>
                <a:latin typeface="Book Antiqua" panose="02040602050305030304" pitchFamily="18" charset="0"/>
              </a:rPr>
              <a:t>The Mission of the Public Works Department is to effectively maintain and develop public infrastructure and facilities, and to provide services to the public to achieve common social, economic, and environmental desires.  Public Works takes a proactive approach to preserve and enhance the City for future generations.</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0223" y="238124"/>
            <a:ext cx="3267075" cy="3267075"/>
          </a:xfrm>
          <a:prstGeom prst="rect">
            <a:avLst/>
          </a:prstGeom>
        </p:spPr>
      </p:pic>
      <p:sp>
        <p:nvSpPr>
          <p:cNvPr id="7" name="TextBox 6"/>
          <p:cNvSpPr txBox="1"/>
          <p:nvPr/>
        </p:nvSpPr>
        <p:spPr>
          <a:xfrm>
            <a:off x="3438525" y="8220075"/>
            <a:ext cx="1634486" cy="553998"/>
          </a:xfrm>
          <a:prstGeom prst="rect">
            <a:avLst/>
          </a:prstGeom>
          <a:noFill/>
        </p:spPr>
        <p:txBody>
          <a:bodyPr wrap="none" rtlCol="0">
            <a:spAutoFit/>
          </a:bodyPr>
          <a:lstStyle/>
          <a:p>
            <a:r>
              <a:rPr lang="en-US" b="1" i="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Greg Tate</a:t>
            </a:r>
          </a:p>
          <a:p>
            <a:r>
              <a:rPr lang="en-US" sz="1200" b="1" i="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Director</a:t>
            </a:r>
          </a:p>
        </p:txBody>
      </p:sp>
    </p:spTree>
    <p:extLst>
      <p:ext uri="{BB962C8B-B14F-4D97-AF65-F5344CB8AC3E}">
        <p14:creationId xmlns:p14="http://schemas.microsoft.com/office/powerpoint/2010/main" val="310323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00000000-0008-0000-0200-000006000000}"/>
              </a:ext>
            </a:extLst>
          </p:cNvPr>
          <p:cNvGraphicFramePr>
            <a:graphicFrameLocks/>
          </p:cNvGraphicFramePr>
          <p:nvPr>
            <p:extLst>
              <p:ext uri="{D42A27DB-BD31-4B8C-83A1-F6EECF244321}">
                <p14:modId xmlns:p14="http://schemas.microsoft.com/office/powerpoint/2010/main" val="697087688"/>
              </p:ext>
            </p:extLst>
          </p:nvPr>
        </p:nvGraphicFramePr>
        <p:xfrm>
          <a:off x="146754" y="5881511"/>
          <a:ext cx="6558844" cy="3503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58259394"/>
              </p:ext>
            </p:extLst>
          </p:nvPr>
        </p:nvGraphicFramePr>
        <p:xfrm>
          <a:off x="146754" y="1682042"/>
          <a:ext cx="6561985" cy="4617157"/>
        </p:xfrm>
        <a:graphic>
          <a:graphicData uri="http://schemas.openxmlformats.org/drawingml/2006/table">
            <a:tbl>
              <a:tblPr>
                <a:tableStyleId>{5C22544A-7EE6-4342-B048-85BDC9FD1C3A}</a:tableStyleId>
              </a:tblPr>
              <a:tblGrid>
                <a:gridCol w="565258">
                  <a:extLst>
                    <a:ext uri="{9D8B030D-6E8A-4147-A177-3AD203B41FA5}">
                      <a16:colId xmlns:a16="http://schemas.microsoft.com/office/drawing/2014/main" xmlns="" val="20000"/>
                    </a:ext>
                  </a:extLst>
                </a:gridCol>
                <a:gridCol w="567911">
                  <a:extLst>
                    <a:ext uri="{9D8B030D-6E8A-4147-A177-3AD203B41FA5}">
                      <a16:colId xmlns:a16="http://schemas.microsoft.com/office/drawing/2014/main" xmlns="" val="20001"/>
                    </a:ext>
                  </a:extLst>
                </a:gridCol>
                <a:gridCol w="565258">
                  <a:extLst>
                    <a:ext uri="{9D8B030D-6E8A-4147-A177-3AD203B41FA5}">
                      <a16:colId xmlns:a16="http://schemas.microsoft.com/office/drawing/2014/main" xmlns="" val="20002"/>
                    </a:ext>
                  </a:extLst>
                </a:gridCol>
                <a:gridCol w="565258">
                  <a:extLst>
                    <a:ext uri="{9D8B030D-6E8A-4147-A177-3AD203B41FA5}">
                      <a16:colId xmlns:a16="http://schemas.microsoft.com/office/drawing/2014/main" xmlns="" val="20003"/>
                    </a:ext>
                  </a:extLst>
                </a:gridCol>
                <a:gridCol w="95694">
                  <a:extLst>
                    <a:ext uri="{9D8B030D-6E8A-4147-A177-3AD203B41FA5}">
                      <a16:colId xmlns:a16="http://schemas.microsoft.com/office/drawing/2014/main" xmlns="" val="20004"/>
                    </a:ext>
                  </a:extLst>
                </a:gridCol>
                <a:gridCol w="492611">
                  <a:extLst>
                    <a:ext uri="{9D8B030D-6E8A-4147-A177-3AD203B41FA5}">
                      <a16:colId xmlns:a16="http://schemas.microsoft.com/office/drawing/2014/main" xmlns="" val="20005"/>
                    </a:ext>
                  </a:extLst>
                </a:gridCol>
                <a:gridCol w="196012">
                  <a:extLst>
                    <a:ext uri="{9D8B030D-6E8A-4147-A177-3AD203B41FA5}">
                      <a16:colId xmlns:a16="http://schemas.microsoft.com/office/drawing/2014/main" xmlns="" val="20006"/>
                    </a:ext>
                  </a:extLst>
                </a:gridCol>
                <a:gridCol w="624031"/>
                <a:gridCol w="222895">
                  <a:extLst>
                    <a:ext uri="{9D8B030D-6E8A-4147-A177-3AD203B41FA5}">
                      <a16:colId xmlns:a16="http://schemas.microsoft.com/office/drawing/2014/main" xmlns="" val="20007"/>
                    </a:ext>
                  </a:extLst>
                </a:gridCol>
                <a:gridCol w="521469">
                  <a:extLst>
                    <a:ext uri="{9D8B030D-6E8A-4147-A177-3AD203B41FA5}">
                      <a16:colId xmlns:a16="http://schemas.microsoft.com/office/drawing/2014/main" xmlns="" val="20008"/>
                    </a:ext>
                  </a:extLst>
                </a:gridCol>
                <a:gridCol w="521469">
                  <a:extLst>
                    <a:ext uri="{9D8B030D-6E8A-4147-A177-3AD203B41FA5}">
                      <a16:colId xmlns:a16="http://schemas.microsoft.com/office/drawing/2014/main" xmlns="" val="20009"/>
                    </a:ext>
                  </a:extLst>
                </a:gridCol>
                <a:gridCol w="521469">
                  <a:extLst>
                    <a:ext uri="{9D8B030D-6E8A-4147-A177-3AD203B41FA5}">
                      <a16:colId xmlns:a16="http://schemas.microsoft.com/office/drawing/2014/main" xmlns="" val="20010"/>
                    </a:ext>
                  </a:extLst>
                </a:gridCol>
                <a:gridCol w="286610">
                  <a:extLst>
                    <a:ext uri="{9D8B030D-6E8A-4147-A177-3AD203B41FA5}">
                      <a16:colId xmlns:a16="http://schemas.microsoft.com/office/drawing/2014/main" xmlns="" val="20011"/>
                    </a:ext>
                  </a:extLst>
                </a:gridCol>
                <a:gridCol w="782538">
                  <a:extLst>
                    <a:ext uri="{9D8B030D-6E8A-4147-A177-3AD203B41FA5}">
                      <a16:colId xmlns:a16="http://schemas.microsoft.com/office/drawing/2014/main" xmlns="" val="20012"/>
                    </a:ext>
                  </a:extLst>
                </a:gridCol>
                <a:gridCol w="33502">
                  <a:extLst>
                    <a:ext uri="{9D8B030D-6E8A-4147-A177-3AD203B41FA5}">
                      <a16:colId xmlns:a16="http://schemas.microsoft.com/office/drawing/2014/main" xmlns="" val="20013"/>
                    </a:ext>
                  </a:extLst>
                </a:gridCol>
              </a:tblGrid>
              <a:tr h="462188">
                <a:tc gridSpan="15">
                  <a:txBody>
                    <a:bodyPr/>
                    <a:lstStyle/>
                    <a:p>
                      <a:pPr algn="ctr" fontAlgn="ctr"/>
                      <a:endParaRPr lang="fr-FR" sz="800" b="1" i="0" u="none" strike="noStrike" dirty="0">
                        <a:solidFill>
                          <a:srgbClr val="000000"/>
                        </a:solidFill>
                        <a:effectLst/>
                        <a:latin typeface="Garamond" panose="02020404030301010803" pitchFamily="18" charset="0"/>
                      </a:endParaRPr>
                    </a:p>
                  </a:txBody>
                  <a:tcPr marL="3589" marR="3589" marT="358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9153">
                <a:tc>
                  <a:txBody>
                    <a:bodyPr/>
                    <a:lstStyle/>
                    <a:p>
                      <a:pPr algn="ctr"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gridSpan="2">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Garamond" panose="02020404030301010803" pitchFamily="18" charset="0"/>
                      </a:endParaRPr>
                    </a:p>
                  </a:txBody>
                  <a:tcPr marL="3589" marR="3589" marT="3589" marB="0" anchor="ctr">
                    <a:lnB w="12700" cap="flat" cmpd="sng" algn="ctr">
                      <a:solidFill>
                        <a:schemeClr val="tx1"/>
                      </a:solidFill>
                      <a:prstDash val="solid"/>
                      <a:round/>
                      <a:headEnd type="none" w="med" len="med"/>
                      <a:tailEnd type="none" w="med" len="med"/>
                    </a:lnB>
                  </a:tcPr>
                </a:tc>
                <a:tc>
                  <a:txBody>
                    <a:bodyPr/>
                    <a:lstStyle/>
                    <a:p>
                      <a:endParaRPr lang="en-US" sz="1400" dirty="0">
                        <a:latin typeface="Garamond" panose="02020404030301010803" pitchFamily="18" charset="0"/>
                      </a:endParaRPr>
                    </a:p>
                  </a:txBody>
                  <a:tcPr marL="3589" marR="3589" marT="3589" marB="0" anchor="b"/>
                </a:tc>
                <a:extLst>
                  <a:ext uri="{0D108BD9-81ED-4DB2-BD59-A6C34878D82A}">
                    <a16:rowId xmlns:a16="http://schemas.microsoft.com/office/drawing/2014/main" xmlns="" val="10001"/>
                  </a:ext>
                </a:extLst>
              </a:tr>
              <a:tr h="553688">
                <a:tc gridSpan="5">
                  <a:txBody>
                    <a:bodyPr/>
                    <a:lstStyle/>
                    <a:p>
                      <a:pPr algn="l" fontAlgn="ctr"/>
                      <a:r>
                        <a:rPr lang="en-US" sz="1400" u="none" strike="noStrike" dirty="0">
                          <a:effectLst/>
                          <a:latin typeface="Garamond" panose="02020404030301010803" pitchFamily="18" charset="0"/>
                          <a:cs typeface="Arial" panose="020B0604020202020204" pitchFamily="34" charset="0"/>
                        </a:rPr>
                        <a:t>Total Number of Violating Properties: </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lnSpc>
                          <a:spcPct val="150000"/>
                        </a:lnSpc>
                      </a:pPr>
                      <a:r>
                        <a:rPr lang="en-US" sz="1400" b="1" i="0" u="none" strike="noStrike" dirty="0">
                          <a:solidFill>
                            <a:schemeClr val="dk1"/>
                          </a:solidFill>
                          <a:effectLst/>
                          <a:latin typeface="Garamond" panose="02020404030301010803" pitchFamily="18" charset="0"/>
                          <a:cs typeface="Arial" panose="020B0604020202020204" pitchFamily="34" charset="0"/>
                        </a:rPr>
                        <a:t>2,810</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4">
                  <a:txBody>
                    <a:bodyPr/>
                    <a:lstStyle/>
                    <a:p>
                      <a:pPr algn="l" fontAlgn="ctr"/>
                      <a:r>
                        <a:rPr lang="en-US" sz="1400" u="none" strike="noStrike" dirty="0">
                          <a:effectLst/>
                          <a:latin typeface="Garamond" panose="02020404030301010803" pitchFamily="18" charset="0"/>
                          <a:cs typeface="Arial" panose="020B0604020202020204" pitchFamily="34" charset="0"/>
                        </a:rPr>
                        <a:t>Total Number of All Compliant Properties:</a:t>
                      </a:r>
                      <a:endParaRPr lang="en-US" sz="1400" b="1" i="0" u="none" strike="noStrike" dirty="0">
                        <a:solidFill>
                          <a:srgbClr val="375623"/>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smtClean="0">
                          <a:solidFill>
                            <a:srgbClr val="375623"/>
                          </a:solidFill>
                          <a:effectLst/>
                          <a:latin typeface="Garamond" panose="02020404030301010803" pitchFamily="18" charset="0"/>
                          <a:cs typeface="Arial" panose="020B0604020202020204" pitchFamily="34" charset="0"/>
                        </a:rPr>
                        <a:t>1,299</a:t>
                      </a:r>
                      <a:endParaRPr lang="en-US" sz="1400" b="1" i="0" u="none" strike="noStrike" dirty="0">
                        <a:solidFill>
                          <a:srgbClr val="375623"/>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Garamond" panose="02020404030301010803" pitchFamily="18" charset="0"/>
                      </a:endParaRPr>
                    </a:p>
                  </a:txBody>
                  <a:tcPr marL="3589" marR="3589" marT="3589"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553688">
                <a:tc gridSpan="5">
                  <a:txBody>
                    <a:bodyPr/>
                    <a:lstStyle/>
                    <a:p>
                      <a:pPr algn="l" fontAlgn="ctr"/>
                      <a:r>
                        <a:rPr lang="en-US" sz="1400" u="none" strike="noStrike" dirty="0">
                          <a:effectLst/>
                          <a:latin typeface="Garamond" panose="02020404030301010803" pitchFamily="18" charset="0"/>
                          <a:cs typeface="Arial" panose="020B0604020202020204" pitchFamily="34" charset="0"/>
                        </a:rPr>
                        <a:t>Percentage of </a:t>
                      </a:r>
                      <a:r>
                        <a:rPr lang="en-US" sz="1400" b="1" u="none" strike="noStrike" dirty="0">
                          <a:effectLst/>
                          <a:latin typeface="Garamond" panose="02020404030301010803" pitchFamily="18" charset="0"/>
                          <a:cs typeface="Arial" panose="020B0604020202020204" pitchFamily="34" charset="0"/>
                        </a:rPr>
                        <a:t>First</a:t>
                      </a:r>
                      <a:r>
                        <a:rPr lang="en-US" sz="1400" u="none" strike="noStrike" dirty="0">
                          <a:effectLst/>
                          <a:latin typeface="Garamond" panose="02020404030301010803" pitchFamily="18" charset="0"/>
                          <a:cs typeface="Arial" panose="020B0604020202020204" pitchFamily="34" charset="0"/>
                        </a:rPr>
                        <a:t> </a:t>
                      </a:r>
                    </a:p>
                    <a:p>
                      <a:pPr algn="l" fontAlgn="ctr"/>
                      <a:r>
                        <a:rPr lang="en-US" sz="1400" u="none" strike="noStrike" dirty="0">
                          <a:effectLst/>
                          <a:latin typeface="Garamond" panose="02020404030301010803" pitchFamily="18" charset="0"/>
                          <a:cs typeface="Arial" panose="020B0604020202020204" pitchFamily="34" charset="0"/>
                        </a:rPr>
                        <a:t>Level Compliance Properties</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lnSpc>
                          <a:spcPct val="150000"/>
                        </a:lnSpc>
                      </a:pPr>
                      <a:r>
                        <a:rPr lang="en-US" sz="1400" b="1" i="0" u="none" strike="noStrike" dirty="0">
                          <a:solidFill>
                            <a:srgbClr val="002060"/>
                          </a:solidFill>
                          <a:effectLst/>
                          <a:latin typeface="Garamond" panose="02020404030301010803" pitchFamily="18" charset="0"/>
                          <a:cs typeface="Arial" panose="020B0604020202020204" pitchFamily="34" charset="0"/>
                        </a:rPr>
                        <a:t>783</a:t>
                      </a: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lnSpc>
                          <a:spcPct val="150000"/>
                        </a:lnSpc>
                      </a:pP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1400" b="1" u="none" strike="noStrike" dirty="0" smtClean="0">
                          <a:effectLst/>
                          <a:latin typeface="Garamond" panose="02020404030301010803" pitchFamily="18" charset="0"/>
                          <a:cs typeface="Arial" panose="020B0604020202020204" pitchFamily="34" charset="0"/>
                        </a:rPr>
                        <a:t>27.86%</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4">
                  <a:txBody>
                    <a:bodyPr/>
                    <a:lstStyle/>
                    <a:p>
                      <a:pPr algn="l" fontAlgn="ctr"/>
                      <a:r>
                        <a:rPr lang="en-US" sz="1400" u="none" strike="noStrike" dirty="0">
                          <a:effectLst/>
                          <a:latin typeface="Garamond" panose="02020404030301010803" pitchFamily="18" charset="0"/>
                          <a:cs typeface="Arial" panose="020B0604020202020204" pitchFamily="34" charset="0"/>
                        </a:rPr>
                        <a:t>Percentage of All Compliant Properties:</a:t>
                      </a:r>
                      <a:endParaRPr lang="en-US" sz="1400" b="1" i="0" u="none" strike="noStrike" dirty="0">
                        <a:solidFill>
                          <a:srgbClr val="375623"/>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400" b="1" u="none" strike="noStrike" dirty="0" smtClean="0">
                          <a:effectLst/>
                          <a:latin typeface="Garamond" panose="02020404030301010803" pitchFamily="18" charset="0"/>
                          <a:cs typeface="Arial" panose="020B0604020202020204" pitchFamily="34" charset="0"/>
                        </a:rPr>
                        <a:t>46.22%</a:t>
                      </a:r>
                      <a:endParaRPr lang="en-US" sz="1400" b="1" i="0" u="none" strike="noStrike" dirty="0">
                        <a:solidFill>
                          <a:srgbClr val="375623"/>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Garamond" panose="02020404030301010803" pitchFamily="18" charset="0"/>
                      </a:endParaRPr>
                    </a:p>
                  </a:txBody>
                  <a:tcPr marL="3589" marR="3589" marT="3589"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r h="553688">
                <a:tc gridSpan="5">
                  <a:txBody>
                    <a:bodyPr/>
                    <a:lstStyle/>
                    <a:p>
                      <a:pPr algn="l" fontAlgn="ctr"/>
                      <a:r>
                        <a:rPr lang="en-US" sz="1400" u="none" strike="noStrike" dirty="0">
                          <a:effectLst/>
                          <a:latin typeface="Garamond" panose="02020404030301010803" pitchFamily="18" charset="0"/>
                          <a:cs typeface="Arial" panose="020B0604020202020204" pitchFamily="34" charset="0"/>
                        </a:rPr>
                        <a:t>Percentage of </a:t>
                      </a:r>
                      <a:r>
                        <a:rPr lang="en-US" sz="1400" b="1" u="none" strike="noStrike" dirty="0">
                          <a:effectLst/>
                          <a:latin typeface="Garamond" panose="02020404030301010803" pitchFamily="18" charset="0"/>
                          <a:cs typeface="Arial" panose="020B0604020202020204" pitchFamily="34" charset="0"/>
                        </a:rPr>
                        <a:t>Second</a:t>
                      </a:r>
                      <a:r>
                        <a:rPr lang="en-US" sz="1400" u="none" strike="noStrike" dirty="0">
                          <a:effectLst/>
                          <a:latin typeface="Garamond" panose="02020404030301010803" pitchFamily="18" charset="0"/>
                          <a:cs typeface="Arial" panose="020B0604020202020204" pitchFamily="34" charset="0"/>
                        </a:rPr>
                        <a:t> Level Compliance Properties</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lnSpc>
                          <a:spcPct val="150000"/>
                        </a:lnSpc>
                      </a:pPr>
                      <a:r>
                        <a:rPr lang="en-US" sz="1400" b="1" i="0" u="none" strike="noStrike" dirty="0" smtClean="0">
                          <a:solidFill>
                            <a:srgbClr val="002060"/>
                          </a:solidFill>
                          <a:effectLst/>
                          <a:latin typeface="Garamond" panose="02020404030301010803" pitchFamily="18" charset="0"/>
                          <a:cs typeface="Arial" panose="020B0604020202020204" pitchFamily="34" charset="0"/>
                        </a:rPr>
                        <a:t>375</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lnSpc>
                          <a:spcPct val="150000"/>
                        </a:lnSpc>
                      </a:pP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1400" b="1" u="none" strike="noStrike" dirty="0" smtClean="0">
                          <a:effectLst/>
                          <a:latin typeface="Garamond" panose="02020404030301010803" pitchFamily="18" charset="0"/>
                          <a:cs typeface="Arial" panose="020B0604020202020204" pitchFamily="34" charset="0"/>
                        </a:rPr>
                        <a:t>13.34%</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sz="1400">
                        <a:latin typeface="Garamond" panose="02020404030301010803" pitchFamily="18" charset="0"/>
                      </a:endParaRPr>
                    </a:p>
                  </a:txBody>
                  <a:tcPr marL="3589" marR="3589" marT="3589"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4"/>
                  </a:ext>
                </a:extLst>
              </a:tr>
              <a:tr h="553688">
                <a:tc gridSpan="5">
                  <a:txBody>
                    <a:bodyPr/>
                    <a:lstStyle/>
                    <a:p>
                      <a:pPr algn="l" fontAlgn="ctr"/>
                      <a:r>
                        <a:rPr lang="en-US" sz="1400" u="none" strike="noStrike" dirty="0">
                          <a:effectLst/>
                          <a:latin typeface="Garamond" panose="02020404030301010803" pitchFamily="18" charset="0"/>
                          <a:cs typeface="Arial" panose="020B0604020202020204" pitchFamily="34" charset="0"/>
                        </a:rPr>
                        <a:t>Percentage of </a:t>
                      </a:r>
                      <a:r>
                        <a:rPr lang="en-US" sz="1400" b="1" u="none" strike="noStrike" dirty="0">
                          <a:effectLst/>
                          <a:latin typeface="Garamond" panose="02020404030301010803" pitchFamily="18" charset="0"/>
                          <a:cs typeface="Arial" panose="020B0604020202020204" pitchFamily="34" charset="0"/>
                        </a:rPr>
                        <a:t>Third</a:t>
                      </a:r>
                      <a:r>
                        <a:rPr lang="en-US" sz="1400" u="none" strike="noStrike" dirty="0">
                          <a:effectLst/>
                          <a:latin typeface="Garamond" panose="02020404030301010803" pitchFamily="18" charset="0"/>
                          <a:cs typeface="Arial" panose="020B0604020202020204" pitchFamily="34" charset="0"/>
                        </a:rPr>
                        <a:t> Level Compliance Properties</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lnSpc>
                          <a:spcPct val="150000"/>
                        </a:lnSpc>
                      </a:pPr>
                      <a:r>
                        <a:rPr lang="en-US" sz="1400" b="1" i="0" u="none" strike="noStrike" dirty="0" smtClean="0">
                          <a:solidFill>
                            <a:srgbClr val="002060"/>
                          </a:solidFill>
                          <a:effectLst/>
                          <a:latin typeface="Garamond" panose="02020404030301010803" pitchFamily="18" charset="0"/>
                          <a:cs typeface="Arial" panose="020B0604020202020204" pitchFamily="34" charset="0"/>
                        </a:rPr>
                        <a:t>123</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lnSpc>
                          <a:spcPct val="150000"/>
                        </a:lnSpc>
                      </a:pP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1400" b="1" u="none" strike="noStrike" dirty="0" smtClean="0">
                          <a:effectLst/>
                          <a:latin typeface="Garamond" panose="02020404030301010803" pitchFamily="18" charset="0"/>
                          <a:cs typeface="Arial" panose="020B0604020202020204" pitchFamily="34" charset="0"/>
                        </a:rPr>
                        <a:t>4.37%</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sz="1400">
                        <a:latin typeface="Garamond" panose="02020404030301010803" pitchFamily="18" charset="0"/>
                      </a:endParaRPr>
                    </a:p>
                  </a:txBody>
                  <a:tcPr marL="3589" marR="3589" marT="3589"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5"/>
                  </a:ext>
                </a:extLst>
              </a:tr>
              <a:tr h="553688">
                <a:tc gridSpan="5">
                  <a:txBody>
                    <a:bodyPr/>
                    <a:lstStyle/>
                    <a:p>
                      <a:pPr algn="l" fontAlgn="ctr"/>
                      <a:r>
                        <a:rPr lang="en-US" sz="1400" u="none" strike="noStrike" dirty="0">
                          <a:effectLst/>
                          <a:latin typeface="Garamond" panose="02020404030301010803" pitchFamily="18" charset="0"/>
                          <a:cs typeface="Arial" panose="020B0604020202020204" pitchFamily="34" charset="0"/>
                        </a:rPr>
                        <a:t>Percentage of </a:t>
                      </a:r>
                      <a:r>
                        <a:rPr lang="en-US" sz="1400" b="1" u="none" strike="noStrike" dirty="0">
                          <a:effectLst/>
                          <a:latin typeface="Garamond" panose="02020404030301010803" pitchFamily="18" charset="0"/>
                          <a:cs typeface="Arial" panose="020B0604020202020204" pitchFamily="34" charset="0"/>
                        </a:rPr>
                        <a:t>Fourth</a:t>
                      </a:r>
                      <a:r>
                        <a:rPr lang="en-US" sz="1400" u="none" strike="noStrike" dirty="0">
                          <a:effectLst/>
                          <a:latin typeface="Garamond" panose="02020404030301010803" pitchFamily="18" charset="0"/>
                          <a:cs typeface="Arial" panose="020B0604020202020204" pitchFamily="34" charset="0"/>
                        </a:rPr>
                        <a:t> Level Compliance Properties </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lnSpc>
                          <a:spcPct val="150000"/>
                        </a:lnSpc>
                      </a:pPr>
                      <a:r>
                        <a:rPr lang="en-US" sz="1400" b="1" i="0" u="none" strike="noStrike" dirty="0">
                          <a:solidFill>
                            <a:srgbClr val="002060"/>
                          </a:solidFill>
                          <a:effectLst/>
                          <a:latin typeface="Garamond" panose="02020404030301010803" pitchFamily="18" charset="0"/>
                          <a:cs typeface="Arial" panose="020B0604020202020204" pitchFamily="34" charset="0"/>
                        </a:rPr>
                        <a:t>6</a:t>
                      </a: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lnSpc>
                          <a:spcPct val="150000"/>
                        </a:lnSpc>
                      </a:pP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1400" b="1" u="none" strike="noStrike" dirty="0" smtClean="0">
                          <a:effectLst/>
                          <a:latin typeface="Garamond" panose="02020404030301010803" pitchFamily="18" charset="0"/>
                          <a:cs typeface="Arial" panose="020B0604020202020204" pitchFamily="34" charset="0"/>
                        </a:rPr>
                        <a:t>0.20</a:t>
                      </a:r>
                      <a:r>
                        <a:rPr lang="en-US" sz="1400" b="1" u="none" strike="noStrike" dirty="0">
                          <a:effectLst/>
                          <a:latin typeface="Garamond" panose="02020404030301010803" pitchFamily="18" charset="0"/>
                          <a:cs typeface="Arial" panose="020B0604020202020204" pitchFamily="34" charset="0"/>
                        </a:rPr>
                        <a:t>%</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sz="1400">
                        <a:latin typeface="Garamond" panose="02020404030301010803" pitchFamily="18" charset="0"/>
                      </a:endParaRPr>
                    </a:p>
                  </a:txBody>
                  <a:tcPr marL="3589" marR="3589" marT="3589"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6"/>
                  </a:ext>
                </a:extLst>
              </a:tr>
              <a:tr h="553688">
                <a:tc gridSpan="5">
                  <a:txBody>
                    <a:bodyPr/>
                    <a:lstStyle/>
                    <a:p>
                      <a:pPr algn="l" fontAlgn="ctr"/>
                      <a:r>
                        <a:rPr lang="en-US" sz="1400" u="none" strike="noStrike" dirty="0">
                          <a:effectLst/>
                          <a:latin typeface="Garamond" panose="02020404030301010803" pitchFamily="18" charset="0"/>
                          <a:cs typeface="Arial" panose="020B0604020202020204" pitchFamily="34" charset="0"/>
                        </a:rPr>
                        <a:t>Percentage of </a:t>
                      </a:r>
                      <a:r>
                        <a:rPr lang="en-US" sz="1400" b="1" u="none" strike="noStrike" dirty="0">
                          <a:effectLst/>
                          <a:latin typeface="Garamond" panose="02020404030301010803" pitchFamily="18" charset="0"/>
                          <a:cs typeface="Arial" panose="020B0604020202020204" pitchFamily="34" charset="0"/>
                        </a:rPr>
                        <a:t>Fifth</a:t>
                      </a:r>
                      <a:r>
                        <a:rPr lang="en-US" sz="1400" u="none" strike="noStrike" dirty="0">
                          <a:effectLst/>
                          <a:latin typeface="Garamond" panose="02020404030301010803" pitchFamily="18" charset="0"/>
                          <a:cs typeface="Arial" panose="020B0604020202020204" pitchFamily="34" charset="0"/>
                        </a:rPr>
                        <a:t> Level Compliance Properties</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lnSpc>
                          <a:spcPct val="150000"/>
                        </a:lnSpc>
                      </a:pPr>
                      <a:r>
                        <a:rPr lang="en-US" sz="1400" b="1" i="0" u="none" strike="noStrike" dirty="0">
                          <a:solidFill>
                            <a:srgbClr val="002060"/>
                          </a:solidFill>
                          <a:effectLst/>
                          <a:latin typeface="Garamond" panose="02020404030301010803" pitchFamily="18" charset="0"/>
                          <a:cs typeface="Arial" panose="020B0604020202020204" pitchFamily="34" charset="0"/>
                        </a:rPr>
                        <a:t>12</a:t>
                      </a: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lnSpc>
                          <a:spcPct val="150000"/>
                        </a:lnSpc>
                      </a:pP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1400" b="1" u="none" strike="noStrike" dirty="0" smtClean="0">
                          <a:effectLst/>
                          <a:latin typeface="Garamond" panose="02020404030301010803" pitchFamily="18" charset="0"/>
                          <a:cs typeface="Arial" panose="020B0604020202020204" pitchFamily="34" charset="0"/>
                        </a:rPr>
                        <a:t>0.42%</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0" i="0" u="none" strike="noStrike">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sz="1400">
                        <a:latin typeface="Garamond" panose="02020404030301010803" pitchFamily="18" charset="0"/>
                      </a:endParaRPr>
                    </a:p>
                  </a:txBody>
                  <a:tcPr marL="3589" marR="3589" marT="3589"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7"/>
                  </a:ext>
                </a:extLst>
              </a:tr>
              <a:tr h="553688">
                <a:tc gridSpan="5">
                  <a:txBody>
                    <a:bodyPr/>
                    <a:lstStyle/>
                    <a:p>
                      <a:pPr algn="l" fontAlgn="ctr"/>
                      <a:r>
                        <a:rPr lang="en-US" sz="1400" u="none" strike="noStrike" dirty="0">
                          <a:effectLst/>
                          <a:latin typeface="Garamond" panose="02020404030301010803" pitchFamily="18" charset="0"/>
                          <a:cs typeface="Arial" panose="020B0604020202020204" pitchFamily="34" charset="0"/>
                        </a:rPr>
                        <a:t>Percentage of </a:t>
                      </a:r>
                      <a:r>
                        <a:rPr lang="en-US" sz="1400" b="1" u="none" strike="noStrike" dirty="0">
                          <a:effectLst/>
                          <a:latin typeface="Garamond" panose="02020404030301010803" pitchFamily="18" charset="0"/>
                          <a:cs typeface="Arial" panose="020B0604020202020204" pitchFamily="34" charset="0"/>
                        </a:rPr>
                        <a:t>Non-Compliant</a:t>
                      </a:r>
                      <a:r>
                        <a:rPr lang="en-US" sz="1400" u="none" strike="noStrike" dirty="0">
                          <a:effectLst/>
                          <a:latin typeface="Garamond" panose="02020404030301010803" pitchFamily="18" charset="0"/>
                          <a:cs typeface="Arial" panose="020B0604020202020204" pitchFamily="34" charset="0"/>
                        </a:rPr>
                        <a:t> Properties</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lnSpc>
                          <a:spcPct val="150000"/>
                        </a:lnSpc>
                      </a:pPr>
                      <a:r>
                        <a:rPr lang="en-US" sz="1400" b="1" i="0" u="none" strike="noStrike" dirty="0" smtClean="0">
                          <a:solidFill>
                            <a:srgbClr val="002060"/>
                          </a:solidFill>
                          <a:effectLst/>
                          <a:latin typeface="Garamond" panose="02020404030301010803" pitchFamily="18" charset="0"/>
                          <a:cs typeface="Arial" panose="020B0604020202020204" pitchFamily="34" charset="0"/>
                        </a:rPr>
                        <a:t>1,511</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lnSpc>
                          <a:spcPct val="150000"/>
                        </a:lnSpc>
                      </a:pP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US" sz="1400" b="1" u="none" strike="noStrike" dirty="0" smtClean="0">
                          <a:effectLst/>
                          <a:latin typeface="Garamond" panose="02020404030301010803" pitchFamily="18" charset="0"/>
                          <a:cs typeface="Arial" panose="020B0604020202020204" pitchFamily="34" charset="0"/>
                        </a:rPr>
                        <a:t>53.77%</a:t>
                      </a:r>
                      <a:endParaRPr lang="en-US" sz="1400" b="1" i="0" u="none" strike="noStrike" dirty="0">
                        <a:solidFill>
                          <a:srgbClr val="00206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ctr"/>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1" i="0" u="none" strike="noStrike" dirty="0">
                        <a:solidFill>
                          <a:srgbClr val="000000"/>
                        </a:solidFill>
                        <a:effectLst/>
                        <a:latin typeface="Garamond" panose="02020404030301010803" pitchFamily="18" charset="0"/>
                        <a:cs typeface="Arial" panose="020B0604020202020204" pitchFamily="34" charset="0"/>
                      </a:endParaRPr>
                    </a:p>
                  </a:txBody>
                  <a:tcPr marL="3589" marR="3589" marT="35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sz="1400" dirty="0">
                        <a:latin typeface="Garamond" panose="02020404030301010803" pitchFamily="18" charset="0"/>
                      </a:endParaRPr>
                    </a:p>
                  </a:txBody>
                  <a:tcPr marL="3589" marR="3589" marT="3589"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8"/>
                  </a:ext>
                </a:extLst>
              </a:tr>
            </a:tbl>
          </a:graphicData>
        </a:graphic>
      </p:graphicFrame>
      <p:sp>
        <p:nvSpPr>
          <p:cNvPr id="4" name="TextBox 3"/>
          <p:cNvSpPr txBox="1"/>
          <p:nvPr/>
        </p:nvSpPr>
        <p:spPr>
          <a:xfrm>
            <a:off x="338137" y="600075"/>
            <a:ext cx="6186488" cy="1692771"/>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Code Enforcement Violations and Compliance Rating</a:t>
            </a:r>
          </a:p>
        </p:txBody>
      </p:sp>
    </p:spTree>
    <p:extLst>
      <p:ext uri="{BB962C8B-B14F-4D97-AF65-F5344CB8AC3E}">
        <p14:creationId xmlns:p14="http://schemas.microsoft.com/office/powerpoint/2010/main" val="334369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38137" y="600075"/>
            <a:ext cx="6186488" cy="1384995"/>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2021--Permits Issued</a:t>
            </a:r>
          </a:p>
        </p:txBody>
      </p:sp>
      <p:graphicFrame>
        <p:nvGraphicFramePr>
          <p:cNvPr id="5" name="Chart 4">
            <a:extLst>
              <a:ext uri="{FF2B5EF4-FFF2-40B4-BE49-F238E27FC236}">
                <a16:creationId xmlns:a16="http://schemas.microsoft.com/office/drawing/2014/main" xmlns="" id="{00000000-0008-0000-0300-000003000000}"/>
              </a:ext>
            </a:extLst>
          </p:cNvPr>
          <p:cNvGraphicFramePr>
            <a:graphicFrameLocks/>
          </p:cNvGraphicFramePr>
          <p:nvPr>
            <p:extLst>
              <p:ext uri="{D42A27DB-BD31-4B8C-83A1-F6EECF244321}">
                <p14:modId xmlns:p14="http://schemas.microsoft.com/office/powerpoint/2010/main" val="2852715993"/>
              </p:ext>
            </p:extLst>
          </p:nvPr>
        </p:nvGraphicFramePr>
        <p:xfrm>
          <a:off x="726280" y="1985070"/>
          <a:ext cx="5410200" cy="447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99505653"/>
              </p:ext>
            </p:extLst>
          </p:nvPr>
        </p:nvGraphicFramePr>
        <p:xfrm>
          <a:off x="107151" y="6000749"/>
          <a:ext cx="6648458" cy="3067046"/>
        </p:xfrm>
        <a:graphic>
          <a:graphicData uri="http://schemas.openxmlformats.org/drawingml/2006/table">
            <a:tbl>
              <a:tblPr>
                <a:tableStyleId>{5C22544A-7EE6-4342-B048-85BDC9FD1C3A}</a:tableStyleId>
              </a:tblPr>
              <a:tblGrid>
                <a:gridCol w="1828942">
                  <a:extLst>
                    <a:ext uri="{9D8B030D-6E8A-4147-A177-3AD203B41FA5}">
                      <a16:colId xmlns:a16="http://schemas.microsoft.com/office/drawing/2014/main" xmlns="" val="20000"/>
                    </a:ext>
                  </a:extLst>
                </a:gridCol>
                <a:gridCol w="370732">
                  <a:extLst>
                    <a:ext uri="{9D8B030D-6E8A-4147-A177-3AD203B41FA5}">
                      <a16:colId xmlns:a16="http://schemas.microsoft.com/office/drawing/2014/main" xmlns="" val="20001"/>
                    </a:ext>
                  </a:extLst>
                </a:gridCol>
                <a:gridCol w="370732">
                  <a:extLst>
                    <a:ext uri="{9D8B030D-6E8A-4147-A177-3AD203B41FA5}">
                      <a16:colId xmlns:a16="http://schemas.microsoft.com/office/drawing/2014/main" xmlns="" val="20002"/>
                    </a:ext>
                  </a:extLst>
                </a:gridCol>
                <a:gridCol w="370732">
                  <a:extLst>
                    <a:ext uri="{9D8B030D-6E8A-4147-A177-3AD203B41FA5}">
                      <a16:colId xmlns:a16="http://schemas.microsoft.com/office/drawing/2014/main" xmlns="" val="20003"/>
                    </a:ext>
                  </a:extLst>
                </a:gridCol>
                <a:gridCol w="370732">
                  <a:extLst>
                    <a:ext uri="{9D8B030D-6E8A-4147-A177-3AD203B41FA5}">
                      <a16:colId xmlns:a16="http://schemas.microsoft.com/office/drawing/2014/main" xmlns="" val="20004"/>
                    </a:ext>
                  </a:extLst>
                </a:gridCol>
                <a:gridCol w="370732">
                  <a:extLst>
                    <a:ext uri="{9D8B030D-6E8A-4147-A177-3AD203B41FA5}">
                      <a16:colId xmlns:a16="http://schemas.microsoft.com/office/drawing/2014/main" xmlns="" val="20005"/>
                    </a:ext>
                  </a:extLst>
                </a:gridCol>
                <a:gridCol w="370732">
                  <a:extLst>
                    <a:ext uri="{9D8B030D-6E8A-4147-A177-3AD203B41FA5}">
                      <a16:colId xmlns:a16="http://schemas.microsoft.com/office/drawing/2014/main" xmlns="" val="20006"/>
                    </a:ext>
                  </a:extLst>
                </a:gridCol>
                <a:gridCol w="370732">
                  <a:extLst>
                    <a:ext uri="{9D8B030D-6E8A-4147-A177-3AD203B41FA5}">
                      <a16:colId xmlns:a16="http://schemas.microsoft.com/office/drawing/2014/main" xmlns="" val="20007"/>
                    </a:ext>
                  </a:extLst>
                </a:gridCol>
                <a:gridCol w="370732">
                  <a:extLst>
                    <a:ext uri="{9D8B030D-6E8A-4147-A177-3AD203B41FA5}">
                      <a16:colId xmlns:a16="http://schemas.microsoft.com/office/drawing/2014/main" xmlns="" val="20008"/>
                    </a:ext>
                  </a:extLst>
                </a:gridCol>
                <a:gridCol w="370732">
                  <a:extLst>
                    <a:ext uri="{9D8B030D-6E8A-4147-A177-3AD203B41FA5}">
                      <a16:colId xmlns:a16="http://schemas.microsoft.com/office/drawing/2014/main" xmlns="" val="20009"/>
                    </a:ext>
                  </a:extLst>
                </a:gridCol>
                <a:gridCol w="370732">
                  <a:extLst>
                    <a:ext uri="{9D8B030D-6E8A-4147-A177-3AD203B41FA5}">
                      <a16:colId xmlns:a16="http://schemas.microsoft.com/office/drawing/2014/main" xmlns="" val="20010"/>
                    </a:ext>
                  </a:extLst>
                </a:gridCol>
                <a:gridCol w="370732">
                  <a:extLst>
                    <a:ext uri="{9D8B030D-6E8A-4147-A177-3AD203B41FA5}">
                      <a16:colId xmlns:a16="http://schemas.microsoft.com/office/drawing/2014/main" xmlns="" val="20011"/>
                    </a:ext>
                  </a:extLst>
                </a:gridCol>
                <a:gridCol w="370732">
                  <a:extLst>
                    <a:ext uri="{9D8B030D-6E8A-4147-A177-3AD203B41FA5}">
                      <a16:colId xmlns:a16="http://schemas.microsoft.com/office/drawing/2014/main" xmlns="" val="20012"/>
                    </a:ext>
                  </a:extLst>
                </a:gridCol>
                <a:gridCol w="370732">
                  <a:extLst>
                    <a:ext uri="{9D8B030D-6E8A-4147-A177-3AD203B41FA5}">
                      <a16:colId xmlns:a16="http://schemas.microsoft.com/office/drawing/2014/main" xmlns="" val="20013"/>
                    </a:ext>
                  </a:extLst>
                </a:gridCol>
              </a:tblGrid>
              <a:tr h="679500">
                <a:tc>
                  <a:txBody>
                    <a:bodyPr/>
                    <a:lstStyle/>
                    <a:p>
                      <a:pPr algn="ctr" fontAlgn="ctr"/>
                      <a:r>
                        <a:rPr lang="en-US" sz="1400" b="1" u="none" strike="noStrike" dirty="0">
                          <a:effectLst/>
                        </a:rPr>
                        <a:t>2021 Permit Types</a:t>
                      </a:r>
                      <a:endParaRPr lang="en-US" sz="1400" b="1" i="0" u="none" strike="noStrike" dirty="0">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January</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dirty="0">
                          <a:effectLst/>
                        </a:rPr>
                        <a:t>February</a:t>
                      </a:r>
                      <a:endParaRPr lang="en-US" sz="1000" b="1" i="0" u="none" strike="noStrike" dirty="0">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March</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April</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dirty="0">
                          <a:effectLst/>
                        </a:rPr>
                        <a:t>May</a:t>
                      </a:r>
                      <a:endParaRPr lang="en-US" sz="1000" b="1" i="0" u="none" strike="noStrike" dirty="0">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dirty="0">
                          <a:effectLst/>
                        </a:rPr>
                        <a:t>June</a:t>
                      </a:r>
                      <a:endParaRPr lang="en-US" sz="1000" b="1" i="0" u="none" strike="noStrike" dirty="0">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July</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August</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September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October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November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December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tc>
                  <a:txBody>
                    <a:bodyPr/>
                    <a:lstStyle/>
                    <a:p>
                      <a:pPr algn="ctr" fontAlgn="ctr"/>
                      <a:r>
                        <a:rPr lang="en-US" sz="1000" b="1" u="none" strike="noStrike">
                          <a:effectLst/>
                        </a:rPr>
                        <a:t>Yearly Total</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4">
                        <a:lumMod val="60000"/>
                        <a:lumOff val="40000"/>
                      </a:schemeClr>
                    </a:solidFill>
                  </a:tcPr>
                </a:tc>
                <a:extLst>
                  <a:ext uri="{0D108BD9-81ED-4DB2-BD59-A6C34878D82A}">
                    <a16:rowId xmlns:a16="http://schemas.microsoft.com/office/drawing/2014/main" xmlns="" val="10000"/>
                  </a:ext>
                </a:extLst>
              </a:tr>
              <a:tr h="170539">
                <a:tc>
                  <a:txBody>
                    <a:bodyPr/>
                    <a:lstStyle/>
                    <a:p>
                      <a:pPr algn="l" fontAlgn="b"/>
                      <a:r>
                        <a:rPr lang="en-US" sz="1000" b="1" u="none" strike="noStrike">
                          <a:effectLst/>
                        </a:rPr>
                        <a:t>Certificate of Occupancy</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52</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1"/>
                  </a:ext>
                </a:extLst>
              </a:tr>
              <a:tr h="170539">
                <a:tc>
                  <a:txBody>
                    <a:bodyPr/>
                    <a:lstStyle/>
                    <a:p>
                      <a:pPr algn="l" fontAlgn="b"/>
                      <a:r>
                        <a:rPr lang="en-US" sz="1000" b="1" u="none" strike="noStrike">
                          <a:effectLst/>
                        </a:rPr>
                        <a:t>Commercial Remodel </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dirty="0">
                          <a:effectLst/>
                        </a:rPr>
                        <a:t>0</a:t>
                      </a:r>
                      <a:endParaRPr lang="en-US" sz="1000" b="1" i="0" u="none" strike="noStrike" dirty="0">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dirty="0">
                          <a:effectLst/>
                        </a:rPr>
                        <a:t>4</a:t>
                      </a:r>
                      <a:endParaRPr lang="en-US" sz="1000" b="1" i="0" u="none" strike="noStrike" dirty="0">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15</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2"/>
                  </a:ext>
                </a:extLst>
              </a:tr>
              <a:tr h="170539">
                <a:tc>
                  <a:txBody>
                    <a:bodyPr/>
                    <a:lstStyle/>
                    <a:p>
                      <a:pPr algn="l" fontAlgn="b"/>
                      <a:r>
                        <a:rPr lang="en-US" sz="1000" b="1" u="none" strike="noStrike">
                          <a:effectLst/>
                        </a:rPr>
                        <a:t>Demolition</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6</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3"/>
                  </a:ext>
                </a:extLst>
              </a:tr>
              <a:tr h="170539">
                <a:tc>
                  <a:txBody>
                    <a:bodyPr/>
                    <a:lstStyle/>
                    <a:p>
                      <a:pPr algn="l" fontAlgn="b"/>
                      <a:r>
                        <a:rPr lang="en-US" sz="1000" b="1" u="none" strike="noStrike" dirty="0">
                          <a:effectLst/>
                        </a:rPr>
                        <a:t>Gas</a:t>
                      </a:r>
                      <a:endParaRPr lang="en-US" sz="1000" b="1" i="0" u="none" strike="noStrike" dirty="0">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4"/>
                  </a:ext>
                </a:extLst>
              </a:tr>
              <a:tr h="170539">
                <a:tc>
                  <a:txBody>
                    <a:bodyPr/>
                    <a:lstStyle/>
                    <a:p>
                      <a:pPr algn="l" fontAlgn="b"/>
                      <a:r>
                        <a:rPr lang="en-US" sz="1000" b="1" u="none" strike="noStrike">
                          <a:effectLst/>
                        </a:rPr>
                        <a:t>Mechanical</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74</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5"/>
                  </a:ext>
                </a:extLst>
              </a:tr>
              <a:tr h="170539">
                <a:tc>
                  <a:txBody>
                    <a:bodyPr/>
                    <a:lstStyle/>
                    <a:p>
                      <a:pPr algn="l" fontAlgn="b"/>
                      <a:r>
                        <a:rPr lang="en-US" sz="900" b="1" u="none" strike="noStrike">
                          <a:effectLst/>
                        </a:rPr>
                        <a:t>New Commercial Construction</a:t>
                      </a:r>
                      <a:endParaRPr lang="en-US" sz="9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6"/>
                  </a:ext>
                </a:extLst>
              </a:tr>
              <a:tr h="170539">
                <a:tc>
                  <a:txBody>
                    <a:bodyPr/>
                    <a:lstStyle/>
                    <a:p>
                      <a:pPr algn="l" fontAlgn="b"/>
                      <a:r>
                        <a:rPr lang="en-US" sz="900" b="1" u="none" strike="noStrike">
                          <a:effectLst/>
                        </a:rPr>
                        <a:t>New Residential Construction</a:t>
                      </a:r>
                      <a:endParaRPr lang="en-US" sz="9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45</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7"/>
                  </a:ext>
                </a:extLst>
              </a:tr>
              <a:tr h="170539">
                <a:tc>
                  <a:txBody>
                    <a:bodyPr/>
                    <a:lstStyle/>
                    <a:p>
                      <a:pPr algn="l" fontAlgn="b"/>
                      <a:r>
                        <a:rPr lang="en-US" sz="1000" b="1" u="none" strike="noStrike">
                          <a:effectLst/>
                        </a:rPr>
                        <a:t>Plumbing</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7</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68</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8"/>
                  </a:ext>
                </a:extLst>
              </a:tr>
              <a:tr h="170539">
                <a:tc>
                  <a:txBody>
                    <a:bodyPr/>
                    <a:lstStyle/>
                    <a:p>
                      <a:pPr algn="l" fontAlgn="b"/>
                      <a:r>
                        <a:rPr lang="en-US" sz="1000" b="1" u="none" strike="noStrike">
                          <a:effectLst/>
                        </a:rPr>
                        <a:t>Residential Remodel</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11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50</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09"/>
                  </a:ext>
                </a:extLst>
              </a:tr>
              <a:tr h="170539">
                <a:tc>
                  <a:txBody>
                    <a:bodyPr/>
                    <a:lstStyle/>
                    <a:p>
                      <a:pPr algn="l" fontAlgn="b"/>
                      <a:r>
                        <a:rPr lang="en-US" sz="1000" b="1" u="none" strike="noStrike">
                          <a:effectLst/>
                        </a:rPr>
                        <a:t>Sign</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36</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10"/>
                  </a:ext>
                </a:extLst>
              </a:tr>
              <a:tr h="170539">
                <a:tc>
                  <a:txBody>
                    <a:bodyPr/>
                    <a:lstStyle/>
                    <a:p>
                      <a:pPr algn="l" fontAlgn="b"/>
                      <a:r>
                        <a:rPr lang="en-US" sz="1000" b="1" u="none" strike="noStrike">
                          <a:effectLst/>
                        </a:rPr>
                        <a:t>Street Cut</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7</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39</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11"/>
                  </a:ext>
                </a:extLst>
              </a:tr>
              <a:tr h="170539">
                <a:tc>
                  <a:txBody>
                    <a:bodyPr/>
                    <a:lstStyle/>
                    <a:p>
                      <a:pPr algn="l" fontAlgn="b"/>
                      <a:r>
                        <a:rPr lang="en-US" sz="1000" b="1" u="none" strike="noStrike">
                          <a:effectLst/>
                        </a:rPr>
                        <a:t>Excavation</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5</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12"/>
                  </a:ext>
                </a:extLst>
              </a:tr>
              <a:tr h="170539">
                <a:tc>
                  <a:txBody>
                    <a:bodyPr/>
                    <a:lstStyle/>
                    <a:p>
                      <a:pPr algn="l" fontAlgn="b"/>
                      <a:r>
                        <a:rPr lang="en-US" sz="1000" b="1" u="none" strike="noStrike">
                          <a:effectLst/>
                        </a:rPr>
                        <a:t>Zoning Verification</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0</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13"/>
                  </a:ext>
                </a:extLst>
              </a:tr>
              <a:tr h="170539">
                <a:tc>
                  <a:txBody>
                    <a:bodyPr/>
                    <a:lstStyle/>
                    <a:p>
                      <a:pPr algn="r" fontAlgn="b"/>
                      <a:r>
                        <a:rPr lang="en-US" sz="1000" b="1" u="none" strike="noStrike">
                          <a:effectLst/>
                        </a:rPr>
                        <a:t>Total Permits for Month:</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4">
                        <a:lumMod val="60000"/>
                        <a:lumOff val="40000"/>
                      </a:schemeClr>
                    </a:solidFill>
                  </a:tcPr>
                </a:tc>
                <a:tc>
                  <a:txBody>
                    <a:bodyPr/>
                    <a:lstStyle/>
                    <a:p>
                      <a:pPr algn="ctr" fontAlgn="ctr"/>
                      <a:r>
                        <a:rPr lang="en-US" sz="1000" b="1" u="none" strike="noStrike">
                          <a:effectLst/>
                        </a:rPr>
                        <a:t>40</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34</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36</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28</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30</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19</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31</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23</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26</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dirty="0">
                          <a:effectLst/>
                        </a:rPr>
                        <a:t>24</a:t>
                      </a:r>
                      <a:endParaRPr lang="en-US" sz="1000" b="1" i="0" u="none" strike="noStrike" dirty="0">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68</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a:effectLst/>
                        </a:rPr>
                        <a:t>41</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tc>
                  <a:txBody>
                    <a:bodyPr/>
                    <a:lstStyle/>
                    <a:p>
                      <a:pPr algn="ctr" fontAlgn="ctr"/>
                      <a:r>
                        <a:rPr lang="en-US" sz="1000" b="1" u="none" strike="noStrike" dirty="0">
                          <a:effectLst/>
                        </a:rPr>
                        <a:t>400</a:t>
                      </a:r>
                      <a:endParaRPr lang="en-US" sz="1000" b="1" i="0" u="none" strike="noStrike" dirty="0">
                        <a:solidFill>
                          <a:srgbClr val="000000"/>
                        </a:solidFill>
                        <a:effectLst/>
                        <a:latin typeface="Calibri" panose="020F0502020204030204" pitchFamily="34" charset="0"/>
                      </a:endParaRPr>
                    </a:p>
                  </a:txBody>
                  <a:tcPr marL="8246" marR="8246" marT="8246" marB="0" anchor="ctr">
                    <a:solidFill>
                      <a:schemeClr val="accent4">
                        <a:lumMod val="60000"/>
                        <a:lumOff val="40000"/>
                      </a:scheme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43267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38137" y="600075"/>
            <a:ext cx="6186488" cy="1692771"/>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Building Inspections Completed</a:t>
            </a:r>
          </a:p>
        </p:txBody>
      </p:sp>
      <p:graphicFrame>
        <p:nvGraphicFramePr>
          <p:cNvPr id="2" name="Table 1"/>
          <p:cNvGraphicFramePr>
            <a:graphicFrameLocks noGrp="1"/>
          </p:cNvGraphicFramePr>
          <p:nvPr>
            <p:extLst>
              <p:ext uri="{D42A27DB-BD31-4B8C-83A1-F6EECF244321}">
                <p14:modId xmlns:p14="http://schemas.microsoft.com/office/powerpoint/2010/main" val="2455452447"/>
              </p:ext>
            </p:extLst>
          </p:nvPr>
        </p:nvGraphicFramePr>
        <p:xfrm>
          <a:off x="473868" y="2292846"/>
          <a:ext cx="5915024" cy="2284102"/>
        </p:xfrm>
        <a:graphic>
          <a:graphicData uri="http://schemas.openxmlformats.org/drawingml/2006/table">
            <a:tbl>
              <a:tblPr>
                <a:tableStyleId>{5C22544A-7EE6-4342-B048-85BDC9FD1C3A}</a:tableStyleId>
              </a:tblPr>
              <a:tblGrid>
                <a:gridCol w="1627182">
                  <a:extLst>
                    <a:ext uri="{9D8B030D-6E8A-4147-A177-3AD203B41FA5}">
                      <a16:colId xmlns:a16="http://schemas.microsoft.com/office/drawing/2014/main" xmlns="" val="20000"/>
                    </a:ext>
                  </a:extLst>
                </a:gridCol>
                <a:gridCol w="329834">
                  <a:extLst>
                    <a:ext uri="{9D8B030D-6E8A-4147-A177-3AD203B41FA5}">
                      <a16:colId xmlns:a16="http://schemas.microsoft.com/office/drawing/2014/main" xmlns="" val="20001"/>
                    </a:ext>
                  </a:extLst>
                </a:gridCol>
                <a:gridCol w="329834">
                  <a:extLst>
                    <a:ext uri="{9D8B030D-6E8A-4147-A177-3AD203B41FA5}">
                      <a16:colId xmlns:a16="http://schemas.microsoft.com/office/drawing/2014/main" xmlns="" val="20002"/>
                    </a:ext>
                  </a:extLst>
                </a:gridCol>
                <a:gridCol w="329834">
                  <a:extLst>
                    <a:ext uri="{9D8B030D-6E8A-4147-A177-3AD203B41FA5}">
                      <a16:colId xmlns:a16="http://schemas.microsoft.com/office/drawing/2014/main" xmlns="" val="20003"/>
                    </a:ext>
                  </a:extLst>
                </a:gridCol>
                <a:gridCol w="329834">
                  <a:extLst>
                    <a:ext uri="{9D8B030D-6E8A-4147-A177-3AD203B41FA5}">
                      <a16:colId xmlns:a16="http://schemas.microsoft.com/office/drawing/2014/main" xmlns="" val="20004"/>
                    </a:ext>
                  </a:extLst>
                </a:gridCol>
                <a:gridCol w="329834">
                  <a:extLst>
                    <a:ext uri="{9D8B030D-6E8A-4147-A177-3AD203B41FA5}">
                      <a16:colId xmlns:a16="http://schemas.microsoft.com/office/drawing/2014/main" xmlns="" val="20005"/>
                    </a:ext>
                  </a:extLst>
                </a:gridCol>
                <a:gridCol w="329834">
                  <a:extLst>
                    <a:ext uri="{9D8B030D-6E8A-4147-A177-3AD203B41FA5}">
                      <a16:colId xmlns:a16="http://schemas.microsoft.com/office/drawing/2014/main" xmlns="" val="20006"/>
                    </a:ext>
                  </a:extLst>
                </a:gridCol>
                <a:gridCol w="329834">
                  <a:extLst>
                    <a:ext uri="{9D8B030D-6E8A-4147-A177-3AD203B41FA5}">
                      <a16:colId xmlns:a16="http://schemas.microsoft.com/office/drawing/2014/main" xmlns="" val="20007"/>
                    </a:ext>
                  </a:extLst>
                </a:gridCol>
                <a:gridCol w="329834">
                  <a:extLst>
                    <a:ext uri="{9D8B030D-6E8A-4147-A177-3AD203B41FA5}">
                      <a16:colId xmlns:a16="http://schemas.microsoft.com/office/drawing/2014/main" xmlns="" val="20008"/>
                    </a:ext>
                  </a:extLst>
                </a:gridCol>
                <a:gridCol w="329834">
                  <a:extLst>
                    <a:ext uri="{9D8B030D-6E8A-4147-A177-3AD203B41FA5}">
                      <a16:colId xmlns:a16="http://schemas.microsoft.com/office/drawing/2014/main" xmlns="" val="20009"/>
                    </a:ext>
                  </a:extLst>
                </a:gridCol>
                <a:gridCol w="329834">
                  <a:extLst>
                    <a:ext uri="{9D8B030D-6E8A-4147-A177-3AD203B41FA5}">
                      <a16:colId xmlns:a16="http://schemas.microsoft.com/office/drawing/2014/main" xmlns="" val="20010"/>
                    </a:ext>
                  </a:extLst>
                </a:gridCol>
                <a:gridCol w="329834">
                  <a:extLst>
                    <a:ext uri="{9D8B030D-6E8A-4147-A177-3AD203B41FA5}">
                      <a16:colId xmlns:a16="http://schemas.microsoft.com/office/drawing/2014/main" xmlns="" val="20011"/>
                    </a:ext>
                  </a:extLst>
                </a:gridCol>
                <a:gridCol w="329834">
                  <a:extLst>
                    <a:ext uri="{9D8B030D-6E8A-4147-A177-3AD203B41FA5}">
                      <a16:colId xmlns:a16="http://schemas.microsoft.com/office/drawing/2014/main" xmlns="" val="20012"/>
                    </a:ext>
                  </a:extLst>
                </a:gridCol>
                <a:gridCol w="329834">
                  <a:extLst>
                    <a:ext uri="{9D8B030D-6E8A-4147-A177-3AD203B41FA5}">
                      <a16:colId xmlns:a16="http://schemas.microsoft.com/office/drawing/2014/main" xmlns="" val="20013"/>
                    </a:ext>
                  </a:extLst>
                </a:gridCol>
              </a:tblGrid>
              <a:tr h="725635">
                <a:tc>
                  <a:txBody>
                    <a:bodyPr/>
                    <a:lstStyle/>
                    <a:p>
                      <a:pPr algn="ctr" fontAlgn="ctr"/>
                      <a:r>
                        <a:rPr lang="en-US" sz="1400" u="none" strike="noStrike" dirty="0">
                          <a:effectLst/>
                        </a:rPr>
                        <a:t>2021 Building Inspection Totals</a:t>
                      </a:r>
                      <a:endParaRPr lang="en-US" sz="1400" b="1" i="0" u="none" strike="noStrike" dirty="0">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January</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February</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March</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April</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May</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June</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July</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August</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September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October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November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December</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tc>
                  <a:txBody>
                    <a:bodyPr/>
                    <a:lstStyle/>
                    <a:p>
                      <a:pPr algn="ctr" fontAlgn="ctr"/>
                      <a:r>
                        <a:rPr lang="en-US" sz="1000" u="none" strike="noStrike">
                          <a:effectLst/>
                        </a:rPr>
                        <a:t>Yearly Total</a:t>
                      </a:r>
                      <a:endParaRPr lang="en-US" sz="1000" b="1" i="0" u="none" strike="noStrike">
                        <a:solidFill>
                          <a:srgbClr val="000000"/>
                        </a:solidFill>
                        <a:effectLst/>
                        <a:latin typeface="Times New Roman" panose="02020603050405020304" pitchFamily="18" charset="0"/>
                      </a:endParaRPr>
                    </a:p>
                  </a:txBody>
                  <a:tcPr marL="8246" marR="8246" marT="8246" marB="0" vert="vert270" anchor="ctr">
                    <a:solidFill>
                      <a:schemeClr val="accent1">
                        <a:lumMod val="60000"/>
                        <a:lumOff val="40000"/>
                      </a:schemeClr>
                    </a:solidFill>
                  </a:tcPr>
                </a:tc>
                <a:extLst>
                  <a:ext uri="{0D108BD9-81ED-4DB2-BD59-A6C34878D82A}">
                    <a16:rowId xmlns:a16="http://schemas.microsoft.com/office/drawing/2014/main" xmlns="" val="10000"/>
                  </a:ext>
                </a:extLst>
              </a:tr>
              <a:tr h="173163">
                <a:tc>
                  <a:txBody>
                    <a:bodyPr/>
                    <a:lstStyle/>
                    <a:p>
                      <a:pPr algn="l" fontAlgn="b"/>
                      <a:r>
                        <a:rPr lang="en-US" sz="1000" u="none" strike="noStrike">
                          <a:effectLst/>
                        </a:rPr>
                        <a:t>Finals</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37</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194</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1"/>
                  </a:ext>
                </a:extLst>
              </a:tr>
              <a:tr h="173163">
                <a:tc>
                  <a:txBody>
                    <a:bodyPr/>
                    <a:lstStyle/>
                    <a:p>
                      <a:pPr algn="l" fontAlgn="b"/>
                      <a:r>
                        <a:rPr lang="en-US" sz="1000" u="none" strike="noStrike">
                          <a:effectLst/>
                        </a:rPr>
                        <a:t>Footings</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83</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2"/>
                  </a:ext>
                </a:extLst>
              </a:tr>
              <a:tr h="173163">
                <a:tc>
                  <a:txBody>
                    <a:bodyPr/>
                    <a:lstStyle/>
                    <a:p>
                      <a:pPr algn="l" fontAlgn="b"/>
                      <a:r>
                        <a:rPr lang="en-US" sz="1000" u="none" strike="noStrike">
                          <a:effectLst/>
                        </a:rPr>
                        <a:t>Framing</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14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7</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76</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3"/>
                  </a:ext>
                </a:extLst>
              </a:tr>
              <a:tr h="173163">
                <a:tc>
                  <a:txBody>
                    <a:bodyPr/>
                    <a:lstStyle/>
                    <a:p>
                      <a:pPr algn="l" fontAlgn="b"/>
                      <a:r>
                        <a:rPr lang="en-US" sz="1000" u="none" strike="noStrike">
                          <a:effectLst/>
                        </a:rPr>
                        <a:t>Mechanical</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12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18</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dirty="0">
                          <a:effectLst/>
                        </a:rPr>
                        <a:t>3</a:t>
                      </a:r>
                      <a:endParaRPr lang="en-US" sz="1000" b="1" i="0" u="none" strike="noStrike" dirty="0">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97</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4"/>
                  </a:ext>
                </a:extLst>
              </a:tr>
              <a:tr h="173163">
                <a:tc>
                  <a:txBody>
                    <a:bodyPr/>
                    <a:lstStyle/>
                    <a:p>
                      <a:pPr algn="l" fontAlgn="b"/>
                      <a:r>
                        <a:rPr lang="en-US" sz="1000" u="none" strike="noStrike">
                          <a:effectLst/>
                        </a:rPr>
                        <a:t>Gas</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5"/>
                  </a:ext>
                </a:extLst>
              </a:tr>
              <a:tr h="173163">
                <a:tc>
                  <a:txBody>
                    <a:bodyPr/>
                    <a:lstStyle/>
                    <a:p>
                      <a:pPr algn="l" fontAlgn="b"/>
                      <a:r>
                        <a:rPr lang="en-US" sz="1000" u="none" strike="noStrike">
                          <a:effectLst/>
                        </a:rPr>
                        <a:t>Plumbing</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11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17</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99</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6"/>
                  </a:ext>
                </a:extLst>
              </a:tr>
              <a:tr h="173163">
                <a:tc>
                  <a:txBody>
                    <a:bodyPr/>
                    <a:lstStyle/>
                    <a:p>
                      <a:pPr algn="l" fontAlgn="b"/>
                      <a:r>
                        <a:rPr lang="en-US" sz="1000" u="none" strike="noStrike">
                          <a:effectLst/>
                        </a:rPr>
                        <a:t>Electrical</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12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6</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4</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5</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22</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93</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7"/>
                  </a:ext>
                </a:extLst>
              </a:tr>
              <a:tr h="173163">
                <a:tc>
                  <a:txBody>
                    <a:bodyPr/>
                    <a:lstStyle/>
                    <a:p>
                      <a:pPr algn="l" fontAlgn="b"/>
                      <a:r>
                        <a:rPr lang="en-US" sz="1000" u="none" strike="noStrike">
                          <a:effectLst/>
                        </a:rPr>
                        <a:t>Other</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 </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Times New Roman" panose="02020603050405020304" pitchFamily="18"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8"/>
                  </a:ext>
                </a:extLst>
              </a:tr>
              <a:tr h="173163">
                <a:tc>
                  <a:txBody>
                    <a:bodyPr/>
                    <a:lstStyle/>
                    <a:p>
                      <a:pPr algn="r" fontAlgn="b"/>
                      <a:r>
                        <a:rPr lang="en-US" sz="1000" u="none" strike="noStrike">
                          <a:effectLst/>
                        </a:rPr>
                        <a:t>Total Permits for Month:</a:t>
                      </a:r>
                      <a:endParaRPr lang="en-US" sz="1000" b="1" i="0" u="none" strike="noStrike">
                        <a:solidFill>
                          <a:srgbClr val="000000"/>
                        </a:solidFill>
                        <a:effectLst/>
                        <a:latin typeface="Times New Roman" panose="02020603050405020304" pitchFamily="18" charset="0"/>
                      </a:endParaRPr>
                    </a:p>
                  </a:txBody>
                  <a:tcPr marL="8246" marR="8246" marT="8246" marB="0" anchor="b">
                    <a:solidFill>
                      <a:schemeClr val="accent1">
                        <a:lumMod val="60000"/>
                        <a:lumOff val="40000"/>
                      </a:schemeClr>
                    </a:solidFill>
                  </a:tcPr>
                </a:tc>
                <a:tc>
                  <a:txBody>
                    <a:bodyPr/>
                    <a:lstStyle/>
                    <a:p>
                      <a:pPr algn="ctr" fontAlgn="ctr"/>
                      <a:r>
                        <a:rPr lang="en-US" sz="1000" u="none" strike="noStrike">
                          <a:effectLst/>
                        </a:rPr>
                        <a:t>59</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103</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68</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68</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75</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39</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37</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26</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39</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31</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39</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a:effectLst/>
                        </a:rPr>
                        <a:t>60</a:t>
                      </a:r>
                      <a:endParaRPr lang="en-US" sz="1000" b="1" i="0" u="none" strike="noStrike">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tc>
                  <a:txBody>
                    <a:bodyPr/>
                    <a:lstStyle/>
                    <a:p>
                      <a:pPr algn="ctr" fontAlgn="ctr"/>
                      <a:r>
                        <a:rPr lang="en-US" sz="1000" u="none" strike="noStrike" dirty="0">
                          <a:effectLst/>
                        </a:rPr>
                        <a:t>644</a:t>
                      </a:r>
                      <a:endParaRPr lang="en-US" sz="1000" b="1" i="0" u="none" strike="noStrike" dirty="0">
                        <a:solidFill>
                          <a:srgbClr val="000000"/>
                        </a:solidFill>
                        <a:effectLst/>
                        <a:latin typeface="Calibri" panose="020F0502020204030204" pitchFamily="34" charset="0"/>
                      </a:endParaRPr>
                    </a:p>
                  </a:txBody>
                  <a:tcPr marL="8246" marR="8246" marT="8246" marB="0" anchor="ctr">
                    <a:solidFill>
                      <a:schemeClr val="accent1">
                        <a:lumMod val="60000"/>
                        <a:lumOff val="40000"/>
                      </a:schemeClr>
                    </a:solidFill>
                  </a:tcPr>
                </a:tc>
                <a:extLst>
                  <a:ext uri="{0D108BD9-81ED-4DB2-BD59-A6C34878D82A}">
                    <a16:rowId xmlns:a16="http://schemas.microsoft.com/office/drawing/2014/main" xmlns="" val="10009"/>
                  </a:ext>
                </a:extLst>
              </a:tr>
            </a:tbl>
          </a:graphicData>
        </a:graphic>
      </p:graphicFrame>
      <p:graphicFrame>
        <p:nvGraphicFramePr>
          <p:cNvPr id="7" name="Chart 6">
            <a:extLst>
              <a:ext uri="{FF2B5EF4-FFF2-40B4-BE49-F238E27FC236}">
                <a16:creationId xmlns:a16="http://schemas.microsoft.com/office/drawing/2014/main" xmlns="" id="{00000000-0008-0000-0500-000004000000}"/>
              </a:ext>
            </a:extLst>
          </p:cNvPr>
          <p:cNvGraphicFramePr>
            <a:graphicFrameLocks/>
          </p:cNvGraphicFramePr>
          <p:nvPr>
            <p:extLst>
              <p:ext uri="{D42A27DB-BD31-4B8C-83A1-F6EECF244321}">
                <p14:modId xmlns:p14="http://schemas.microsoft.com/office/powerpoint/2010/main" val="3303748609"/>
              </p:ext>
            </p:extLst>
          </p:nvPr>
        </p:nvGraphicFramePr>
        <p:xfrm>
          <a:off x="179068" y="4576948"/>
          <a:ext cx="6504623" cy="4500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13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38137" y="600075"/>
            <a:ext cx="6186488" cy="1692771"/>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Fleet Services/Repairs Completed</a:t>
            </a:r>
          </a:p>
        </p:txBody>
      </p:sp>
      <p:graphicFrame>
        <p:nvGraphicFramePr>
          <p:cNvPr id="3" name="Table 2"/>
          <p:cNvGraphicFramePr>
            <a:graphicFrameLocks noGrp="1"/>
          </p:cNvGraphicFramePr>
          <p:nvPr>
            <p:extLst>
              <p:ext uri="{D42A27DB-BD31-4B8C-83A1-F6EECF244321}">
                <p14:modId xmlns:p14="http://schemas.microsoft.com/office/powerpoint/2010/main" val="3492500886"/>
              </p:ext>
            </p:extLst>
          </p:nvPr>
        </p:nvGraphicFramePr>
        <p:xfrm>
          <a:off x="473868" y="2292846"/>
          <a:ext cx="5915025" cy="1740012"/>
        </p:xfrm>
        <a:graphic>
          <a:graphicData uri="http://schemas.openxmlformats.org/drawingml/2006/table">
            <a:tbl>
              <a:tblPr>
                <a:tableStyleId>{5C22544A-7EE6-4342-B048-85BDC9FD1C3A}</a:tableStyleId>
              </a:tblPr>
              <a:tblGrid>
                <a:gridCol w="1585442">
                  <a:extLst>
                    <a:ext uri="{9D8B030D-6E8A-4147-A177-3AD203B41FA5}">
                      <a16:colId xmlns:a16="http://schemas.microsoft.com/office/drawing/2014/main" xmlns="" val="20000"/>
                    </a:ext>
                  </a:extLst>
                </a:gridCol>
                <a:gridCol w="316523">
                  <a:extLst>
                    <a:ext uri="{9D8B030D-6E8A-4147-A177-3AD203B41FA5}">
                      <a16:colId xmlns:a16="http://schemas.microsoft.com/office/drawing/2014/main" xmlns="" val="20001"/>
                    </a:ext>
                  </a:extLst>
                </a:gridCol>
                <a:gridCol w="316523">
                  <a:extLst>
                    <a:ext uri="{9D8B030D-6E8A-4147-A177-3AD203B41FA5}">
                      <a16:colId xmlns:a16="http://schemas.microsoft.com/office/drawing/2014/main" xmlns="" val="20002"/>
                    </a:ext>
                  </a:extLst>
                </a:gridCol>
                <a:gridCol w="316523">
                  <a:extLst>
                    <a:ext uri="{9D8B030D-6E8A-4147-A177-3AD203B41FA5}">
                      <a16:colId xmlns:a16="http://schemas.microsoft.com/office/drawing/2014/main" xmlns="" val="20003"/>
                    </a:ext>
                  </a:extLst>
                </a:gridCol>
                <a:gridCol w="316523">
                  <a:extLst>
                    <a:ext uri="{9D8B030D-6E8A-4147-A177-3AD203B41FA5}">
                      <a16:colId xmlns:a16="http://schemas.microsoft.com/office/drawing/2014/main" xmlns="" val="20004"/>
                    </a:ext>
                  </a:extLst>
                </a:gridCol>
                <a:gridCol w="316523">
                  <a:extLst>
                    <a:ext uri="{9D8B030D-6E8A-4147-A177-3AD203B41FA5}">
                      <a16:colId xmlns:a16="http://schemas.microsoft.com/office/drawing/2014/main" xmlns="" val="20005"/>
                    </a:ext>
                  </a:extLst>
                </a:gridCol>
                <a:gridCol w="316523">
                  <a:extLst>
                    <a:ext uri="{9D8B030D-6E8A-4147-A177-3AD203B41FA5}">
                      <a16:colId xmlns:a16="http://schemas.microsoft.com/office/drawing/2014/main" xmlns="" val="20006"/>
                    </a:ext>
                  </a:extLst>
                </a:gridCol>
                <a:gridCol w="316523">
                  <a:extLst>
                    <a:ext uri="{9D8B030D-6E8A-4147-A177-3AD203B41FA5}">
                      <a16:colId xmlns:a16="http://schemas.microsoft.com/office/drawing/2014/main" xmlns="" val="20007"/>
                    </a:ext>
                  </a:extLst>
                </a:gridCol>
                <a:gridCol w="316523">
                  <a:extLst>
                    <a:ext uri="{9D8B030D-6E8A-4147-A177-3AD203B41FA5}">
                      <a16:colId xmlns:a16="http://schemas.microsoft.com/office/drawing/2014/main" xmlns="" val="20008"/>
                    </a:ext>
                  </a:extLst>
                </a:gridCol>
                <a:gridCol w="316523">
                  <a:extLst>
                    <a:ext uri="{9D8B030D-6E8A-4147-A177-3AD203B41FA5}">
                      <a16:colId xmlns:a16="http://schemas.microsoft.com/office/drawing/2014/main" xmlns="" val="20009"/>
                    </a:ext>
                  </a:extLst>
                </a:gridCol>
                <a:gridCol w="316523">
                  <a:extLst>
                    <a:ext uri="{9D8B030D-6E8A-4147-A177-3AD203B41FA5}">
                      <a16:colId xmlns:a16="http://schemas.microsoft.com/office/drawing/2014/main" xmlns="" val="20010"/>
                    </a:ext>
                  </a:extLst>
                </a:gridCol>
                <a:gridCol w="316523">
                  <a:extLst>
                    <a:ext uri="{9D8B030D-6E8A-4147-A177-3AD203B41FA5}">
                      <a16:colId xmlns:a16="http://schemas.microsoft.com/office/drawing/2014/main" xmlns="" val="20011"/>
                    </a:ext>
                  </a:extLst>
                </a:gridCol>
                <a:gridCol w="316523">
                  <a:extLst>
                    <a:ext uri="{9D8B030D-6E8A-4147-A177-3AD203B41FA5}">
                      <a16:colId xmlns:a16="http://schemas.microsoft.com/office/drawing/2014/main" xmlns="" val="20012"/>
                    </a:ext>
                  </a:extLst>
                </a:gridCol>
                <a:gridCol w="531307">
                  <a:extLst>
                    <a:ext uri="{9D8B030D-6E8A-4147-A177-3AD203B41FA5}">
                      <a16:colId xmlns:a16="http://schemas.microsoft.com/office/drawing/2014/main" xmlns="" val="20013"/>
                    </a:ext>
                  </a:extLst>
                </a:gridCol>
              </a:tblGrid>
              <a:tr h="737964">
                <a:tc>
                  <a:txBody>
                    <a:bodyPr/>
                    <a:lstStyle/>
                    <a:p>
                      <a:pPr algn="ctr" fontAlgn="ctr"/>
                      <a:r>
                        <a:rPr lang="en-US" sz="1400" b="1" u="none" strike="noStrike" dirty="0">
                          <a:solidFill>
                            <a:schemeClr val="bg1"/>
                          </a:solidFill>
                          <a:effectLst/>
                        </a:rPr>
                        <a:t>2021 Fleet Services</a:t>
                      </a:r>
                      <a:endParaRPr lang="en-US" sz="1400" b="1" i="0" u="none" strike="noStrike" dirty="0">
                        <a:solidFill>
                          <a:schemeClr val="bg1"/>
                        </a:solidFill>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rPr>
                        <a:t>January</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February</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March</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April</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May</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June</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July</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a:solidFill>
                            <a:schemeClr val="bg1"/>
                          </a:solidFill>
                          <a:effectLst/>
                        </a:rPr>
                        <a:t>August</a:t>
                      </a:r>
                      <a:endParaRPr lang="en-US" sz="1100" b="1" i="0" u="none" strike="noStrike">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a:solidFill>
                            <a:schemeClr val="bg1"/>
                          </a:solidFill>
                          <a:effectLst/>
                        </a:rPr>
                        <a:t>September</a:t>
                      </a:r>
                      <a:endParaRPr lang="en-US" sz="1100" b="1" i="0" u="none" strike="noStrike">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October</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a:solidFill>
                            <a:schemeClr val="bg1"/>
                          </a:solidFill>
                          <a:effectLst/>
                        </a:rPr>
                        <a:t>November</a:t>
                      </a:r>
                      <a:endParaRPr lang="en-US" sz="1100" b="1" i="0" u="none" strike="noStrike">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100" b="1" u="none" strike="noStrike" dirty="0">
                          <a:solidFill>
                            <a:schemeClr val="bg1"/>
                          </a:solidFill>
                          <a:effectLst/>
                        </a:rPr>
                        <a:t>December</a:t>
                      </a:r>
                      <a:endParaRPr lang="en-US" sz="11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tc>
                  <a:txBody>
                    <a:bodyPr/>
                    <a:lstStyle/>
                    <a:p>
                      <a:pPr algn="ctr" fontAlgn="ctr"/>
                      <a:r>
                        <a:rPr lang="en-US" sz="1000" b="1" u="none" strike="noStrike" dirty="0">
                          <a:solidFill>
                            <a:schemeClr val="bg1"/>
                          </a:solidFill>
                          <a:effectLst/>
                        </a:rPr>
                        <a:t>Yearly Totals</a:t>
                      </a:r>
                      <a:endParaRPr lang="en-US" sz="1000" b="1" i="0" u="none" strike="noStrike" dirty="0">
                        <a:solidFill>
                          <a:schemeClr val="bg1"/>
                        </a:solidFill>
                        <a:effectLst/>
                        <a:latin typeface="Calibri" panose="020F0502020204030204" pitchFamily="34" charset="0"/>
                      </a:endParaRPr>
                    </a:p>
                  </a:txBody>
                  <a:tcPr marL="8482" marR="8482" marT="8482" marB="0" vert="vert270" anchor="ctr">
                    <a:solidFill>
                      <a:schemeClr val="tx1"/>
                    </a:solidFill>
                  </a:tcPr>
                </a:tc>
                <a:extLst>
                  <a:ext uri="{0D108BD9-81ED-4DB2-BD59-A6C34878D82A}">
                    <a16:rowId xmlns:a16="http://schemas.microsoft.com/office/drawing/2014/main" xmlns="" val="10000"/>
                  </a:ext>
                </a:extLst>
              </a:tr>
              <a:tr h="250512">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Fire Department</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2</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9</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12</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5</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50</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rgbClr val="FF0000"/>
                    </a:solidFill>
                  </a:tcPr>
                </a:tc>
                <a:extLst>
                  <a:ext uri="{0D108BD9-81ED-4DB2-BD59-A6C34878D82A}">
                    <a16:rowId xmlns:a16="http://schemas.microsoft.com/office/drawing/2014/main" xmlns="" val="10001"/>
                  </a:ext>
                </a:extLst>
              </a:tr>
              <a:tr h="250512">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Police Department</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13</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17</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7</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12</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16</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9</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23</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8</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151</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5">
                        <a:lumMod val="75000"/>
                      </a:schemeClr>
                    </a:solidFill>
                  </a:tcPr>
                </a:tc>
                <a:extLst>
                  <a:ext uri="{0D108BD9-81ED-4DB2-BD59-A6C34878D82A}">
                    <a16:rowId xmlns:a16="http://schemas.microsoft.com/office/drawing/2014/main" xmlns="" val="10002"/>
                  </a:ext>
                </a:extLst>
              </a:tr>
              <a:tr h="250512">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Public Works Department</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18</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11</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17</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25</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13</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14</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21</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25</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16</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29</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22</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21</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232</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accent6">
                        <a:lumMod val="50000"/>
                      </a:schemeClr>
                    </a:solidFill>
                  </a:tcPr>
                </a:tc>
                <a:extLst>
                  <a:ext uri="{0D108BD9-81ED-4DB2-BD59-A6C34878D82A}">
                    <a16:rowId xmlns:a16="http://schemas.microsoft.com/office/drawing/2014/main" xmlns="" val="10003"/>
                  </a:ext>
                </a:extLst>
              </a:tr>
              <a:tr h="250512">
                <a:tc>
                  <a:txBody>
                    <a:bodyPr/>
                    <a:lstStyle/>
                    <a:p>
                      <a:pPr algn="r" fontAlgn="ctr"/>
                      <a:r>
                        <a:rPr lang="en-US" sz="1000" b="1" u="none" strike="noStrike" dirty="0">
                          <a:solidFill>
                            <a:schemeClr val="bg1"/>
                          </a:solidFill>
                          <a:effectLst>
                            <a:outerShdw blurRad="38100" dist="38100" dir="2700000" algn="tl">
                              <a:srgbClr val="000000">
                                <a:alpha val="43137"/>
                              </a:srgbClr>
                            </a:outerShdw>
                          </a:effectLst>
                        </a:rPr>
                        <a:t>Monthly Totals:</a:t>
                      </a:r>
                      <a:endParaRPr lang="en-US" sz="10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35</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a:solidFill>
                            <a:schemeClr val="bg1"/>
                          </a:solidFill>
                          <a:effectLst>
                            <a:outerShdw blurRad="38100" dist="38100" dir="2700000" algn="tl">
                              <a:srgbClr val="000000">
                                <a:alpha val="43137"/>
                              </a:srgbClr>
                            </a:outerShdw>
                          </a:effectLst>
                        </a:rPr>
                        <a:t>28</a:t>
                      </a:r>
                      <a:endParaRPr lang="en-US" sz="11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37</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36</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29</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19</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44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49</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35</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39</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48</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34</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tc>
                  <a:txBody>
                    <a:bodyPr/>
                    <a:lstStyle/>
                    <a:p>
                      <a:pPr algn="ctr" fontAlgn="ctr"/>
                      <a:r>
                        <a:rPr lang="en-US" sz="1100" b="1" u="none" strike="noStrike" dirty="0">
                          <a:solidFill>
                            <a:schemeClr val="bg1"/>
                          </a:solidFill>
                          <a:effectLst>
                            <a:outerShdw blurRad="38100" dist="38100" dir="2700000" algn="tl">
                              <a:srgbClr val="000000">
                                <a:alpha val="43137"/>
                              </a:srgbClr>
                            </a:outerShdw>
                          </a:effectLst>
                        </a:rPr>
                        <a:t>433</a:t>
                      </a:r>
                      <a:endParaRPr lang="en-US" sz="11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8482" marR="8482" marT="8482" marB="0" anchor="ctr">
                    <a:solidFill>
                      <a:schemeClr val="tx1"/>
                    </a:solidFill>
                  </a:tcPr>
                </a:tc>
                <a:extLst>
                  <a:ext uri="{0D108BD9-81ED-4DB2-BD59-A6C34878D82A}">
                    <a16:rowId xmlns:a16="http://schemas.microsoft.com/office/drawing/2014/main" xmlns="" val="10004"/>
                  </a:ext>
                </a:extLst>
              </a:tr>
            </a:tbl>
          </a:graphicData>
        </a:graphic>
      </p:graphicFrame>
      <p:graphicFrame>
        <p:nvGraphicFramePr>
          <p:cNvPr id="6" name="Chart 5">
            <a:extLst>
              <a:ext uri="{FF2B5EF4-FFF2-40B4-BE49-F238E27FC236}">
                <a16:creationId xmlns:a16="http://schemas.microsoft.com/office/drawing/2014/main" xmlns="" id="{00000000-0008-0000-0600-000004000000}"/>
              </a:ext>
            </a:extLst>
          </p:cNvPr>
          <p:cNvGraphicFramePr>
            <a:graphicFrameLocks/>
          </p:cNvGraphicFramePr>
          <p:nvPr>
            <p:extLst>
              <p:ext uri="{D42A27DB-BD31-4B8C-83A1-F6EECF244321}">
                <p14:modId xmlns:p14="http://schemas.microsoft.com/office/powerpoint/2010/main" val="1250506758"/>
              </p:ext>
            </p:extLst>
          </p:nvPr>
        </p:nvGraphicFramePr>
        <p:xfrm>
          <a:off x="163352" y="4189426"/>
          <a:ext cx="6536055" cy="4830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763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2" name="Text Box 91"/>
          <p:cNvSpPr txBox="1">
            <a:spLocks noChangeArrowheads="1"/>
          </p:cNvSpPr>
          <p:nvPr/>
        </p:nvSpPr>
        <p:spPr bwMode="auto">
          <a:xfrm>
            <a:off x="270933" y="124178"/>
            <a:ext cx="6366934" cy="88392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City of Red Bank </a:t>
            </a:r>
            <a:r>
              <a:rPr lang="en-US" sz="2400" b="1" kern="1400" dirty="0" smtClean="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Public Works</a:t>
            </a:r>
          </a:p>
          <a:p>
            <a:pPr marL="0" marR="0" algn="ctr">
              <a:spcBef>
                <a:spcPts val="0"/>
              </a:spcBef>
              <a:spcAft>
                <a:spcPts val="0"/>
              </a:spcAft>
            </a:pPr>
            <a:r>
              <a:rPr lang="en-US" sz="2400" b="1" kern="1400" dirty="0" smtClean="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For Service</a:t>
            </a:r>
            <a:endParaRPr lang="en-US" sz="24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 </a:t>
            </a:r>
            <a:r>
              <a:rPr lang="en-US" sz="2400" b="1" kern="1400" dirty="0" smtClean="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Contact </a:t>
            </a:r>
            <a:r>
              <a:rPr lang="en-US" sz="24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Us Using the Following Methods:</a:t>
            </a:r>
            <a:endParaRPr lang="en-US" sz="24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24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Phone:</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(423) 269-7927</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24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City of Red Bank Website</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u="sng"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hlinkClick r:id="rId3"/>
              </a:rPr>
              <a:t>www.redbanktn.gov</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To Report a Problem</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Or</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Request Services</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Operating Hours</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8:30 a.m. to 4:30 p.m.</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Monday – Friday</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kern="1400" dirty="0">
                <a:solidFill>
                  <a:srgbClr val="0000FF"/>
                </a:solidFill>
                <a:effectLst/>
                <a:latin typeface="Garamond" panose="02020404030301010803" pitchFamily="18" charset="0"/>
                <a:ea typeface="Times New Roman" panose="02020603050405020304" pitchFamily="18" charset="0"/>
                <a:cs typeface="Arial" panose="020B0604020202020204" pitchFamily="34" charset="0"/>
              </a:rPr>
              <a:t>(Except Holidays)</a:t>
            </a:r>
            <a:endParaRPr lang="en-US" sz="36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700" kern="1400" dirty="0">
                <a:solidFill>
                  <a:srgbClr val="212120"/>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900" kern="1400" spc="40" dirty="0">
                <a:solidFill>
                  <a:srgbClr val="EF792F"/>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900" kern="1400" spc="40" dirty="0">
                <a:solidFill>
                  <a:srgbClr val="EF792F"/>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900" kern="1400" spc="40" dirty="0">
                <a:solidFill>
                  <a:srgbClr val="EF792F"/>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a:p>
            <a:pPr marL="0" marR="0">
              <a:lnSpc>
                <a:spcPts val="1300"/>
              </a:lnSpc>
              <a:spcBef>
                <a:spcPts val="0"/>
              </a:spcBef>
              <a:spcAft>
                <a:spcPts val="0"/>
              </a:spcAft>
              <a:tabLst>
                <a:tab pos="394970" algn="l"/>
                <a:tab pos="1028065" algn="l"/>
              </a:tabLst>
            </a:pPr>
            <a:r>
              <a:rPr lang="en-US" sz="900" kern="1400" spc="40" dirty="0">
                <a:solidFill>
                  <a:srgbClr val="EF792F"/>
                </a:solidFill>
                <a:effectLst/>
                <a:latin typeface="Arial" panose="020B0604020202020204" pitchFamily="34" charset="0"/>
                <a:ea typeface="Times New Roman" panose="02020603050405020304" pitchFamily="18" charset="0"/>
              </a:rPr>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927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14350" y="600075"/>
            <a:ext cx="5848349" cy="8386911"/>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3105 Dayton Boulevard, Red Bank, TN 37415</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(423) 269-7927</a:t>
            </a:r>
          </a:p>
          <a:p>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Greg Tate			      Kate Hackney</a:t>
            </a:r>
          </a:p>
          <a:p>
            <a:r>
              <a:rPr lang="en-US" sz="1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Director                                                                     Administrative Assistant</a:t>
            </a:r>
          </a:p>
          <a:p>
            <a:endParaRPr lang="en-US" sz="11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1400" b="1" dirty="0">
                <a:effectLst>
                  <a:outerShdw blurRad="38100" dist="38100" dir="2700000" algn="tl">
                    <a:srgbClr val="000000">
                      <a:alpha val="43137"/>
                    </a:srgbClr>
                  </a:outerShdw>
                </a:effectLst>
                <a:latin typeface="Garamond" panose="02020404030301010803" pitchFamily="18" charset="0"/>
              </a:rPr>
              <a:t>The Public Works Department went through a host of changes in 2021.  Beginning with the departure of a former city manager who also served as the Public Works Director to the appointment of the Finance Director as the interim city manager.  With the loss of former city manager this left two significant vacancies in our full-time staffing.</a:t>
            </a:r>
          </a:p>
          <a:p>
            <a:endParaRPr lang="en-US" sz="1400" b="1" dirty="0">
              <a:effectLst>
                <a:outerShdw blurRad="38100" dist="38100" dir="2700000" algn="tl">
                  <a:srgbClr val="000000">
                    <a:alpha val="43137"/>
                  </a:srgbClr>
                </a:outerShdw>
              </a:effectLst>
              <a:latin typeface="Garamond" panose="02020404030301010803" pitchFamily="18" charset="0"/>
            </a:endParaRPr>
          </a:p>
          <a:p>
            <a:r>
              <a:rPr lang="en-US" sz="1400" b="1" dirty="0">
                <a:effectLst>
                  <a:outerShdw blurRad="38100" dist="38100" dir="2700000" algn="tl">
                    <a:srgbClr val="000000">
                      <a:alpha val="43137"/>
                    </a:srgbClr>
                  </a:outerShdw>
                </a:effectLst>
                <a:latin typeface="Garamond" panose="02020404030301010803" pitchFamily="18" charset="0"/>
              </a:rPr>
              <a:t>I was thrilled at the opportunity, when asked, to serve as the Public Works Director for a small town that I love and have vested </a:t>
            </a:r>
            <a:r>
              <a:rPr lang="en-US" sz="1400" b="1" dirty="0" smtClean="0">
                <a:effectLst>
                  <a:outerShdw blurRad="38100" dist="38100" dir="2700000" algn="tl">
                    <a:srgbClr val="000000">
                      <a:alpha val="43137"/>
                    </a:srgbClr>
                  </a:outerShdw>
                </a:effectLst>
                <a:latin typeface="Garamond" panose="02020404030301010803" pitchFamily="18" charset="0"/>
              </a:rPr>
              <a:t>in and have family </a:t>
            </a:r>
            <a:r>
              <a:rPr lang="en-US" sz="1400" b="1" dirty="0">
                <a:effectLst>
                  <a:outerShdw blurRad="38100" dist="38100" dir="2700000" algn="tl">
                    <a:srgbClr val="000000">
                      <a:alpha val="43137"/>
                    </a:srgbClr>
                  </a:outerShdw>
                </a:effectLst>
                <a:latin typeface="Garamond" panose="02020404030301010803" pitchFamily="18" charset="0"/>
              </a:rPr>
              <a:t>interests in.  All of my children attended Red Bank Middle </a:t>
            </a:r>
            <a:r>
              <a:rPr lang="en-US" sz="1400" b="1" dirty="0" smtClean="0">
                <a:effectLst>
                  <a:outerShdw blurRad="38100" dist="38100" dir="2700000" algn="tl">
                    <a:srgbClr val="000000">
                      <a:alpha val="43137"/>
                    </a:srgbClr>
                  </a:outerShdw>
                </a:effectLst>
                <a:latin typeface="Garamond" panose="02020404030301010803" pitchFamily="18" charset="0"/>
              </a:rPr>
              <a:t>and </a:t>
            </a:r>
            <a:r>
              <a:rPr lang="en-US" sz="1400" b="1" dirty="0">
                <a:effectLst>
                  <a:outerShdw blurRad="38100" dist="38100" dir="2700000" algn="tl">
                    <a:srgbClr val="000000">
                      <a:alpha val="43137"/>
                    </a:srgbClr>
                  </a:outerShdw>
                </a:effectLst>
                <a:latin typeface="Garamond" panose="02020404030301010803" pitchFamily="18" charset="0"/>
              </a:rPr>
              <a:t>High School as well as played sports in Dixie Youth and school sports.  Stop by and chat with me and I will catch you up on my past with Red Bank and my community service through our school systems.  My family roots to Red Bank that exist today include my wife's parents and my mother who are all living in the city limits of Red Bank.</a:t>
            </a:r>
          </a:p>
          <a:p>
            <a:endParaRPr lang="en-US" sz="1400" b="1" dirty="0">
              <a:effectLst>
                <a:outerShdw blurRad="38100" dist="38100" dir="2700000" algn="tl">
                  <a:srgbClr val="000000">
                    <a:alpha val="43137"/>
                  </a:srgbClr>
                </a:outerShdw>
              </a:effectLst>
              <a:latin typeface="Garamond" panose="02020404030301010803" pitchFamily="18" charset="0"/>
            </a:endParaRPr>
          </a:p>
          <a:p>
            <a:r>
              <a:rPr lang="en-US" sz="1400" b="1" dirty="0">
                <a:effectLst>
                  <a:outerShdw blurRad="38100" dist="38100" dir="2700000" algn="tl">
                    <a:srgbClr val="000000">
                      <a:alpha val="43137"/>
                    </a:srgbClr>
                  </a:outerShdw>
                </a:effectLst>
                <a:latin typeface="Garamond" panose="02020404030301010803" pitchFamily="18" charset="0"/>
              </a:rPr>
              <a:t>2021 for Red Bank Public Works was just as challenging as any other.  We are a small operation for the most part comprised of four departments with multiple responsibilities.  This year I feel we have experienced some great accomplishments for a small </a:t>
            </a:r>
            <a:r>
              <a:rPr lang="en-US" sz="1400" b="1" dirty="0" smtClean="0">
                <a:effectLst>
                  <a:outerShdw blurRad="38100" dist="38100" dir="2700000" algn="tl">
                    <a:srgbClr val="000000">
                      <a:alpha val="43137"/>
                    </a:srgbClr>
                  </a:outerShdw>
                </a:effectLst>
                <a:latin typeface="Garamond" panose="02020404030301010803" pitchFamily="18" charset="0"/>
              </a:rPr>
              <a:t>department.  </a:t>
            </a:r>
            <a:r>
              <a:rPr lang="en-US" sz="1400" b="1" dirty="0">
                <a:effectLst>
                  <a:outerShdw blurRad="38100" dist="38100" dir="2700000" algn="tl">
                    <a:srgbClr val="000000">
                      <a:alpha val="43137"/>
                    </a:srgbClr>
                  </a:outerShdw>
                </a:effectLst>
                <a:latin typeface="Garamond" panose="02020404030301010803" pitchFamily="18" charset="0"/>
              </a:rPr>
              <a:t>This is </a:t>
            </a:r>
            <a:r>
              <a:rPr lang="en-US" sz="1400" b="1" dirty="0" smtClean="0">
                <a:effectLst>
                  <a:outerShdw blurRad="38100" dist="38100" dir="2700000" algn="tl">
                    <a:srgbClr val="000000">
                      <a:alpha val="43137"/>
                    </a:srgbClr>
                  </a:outerShdw>
                </a:effectLst>
                <a:latin typeface="Garamond" panose="02020404030301010803" pitchFamily="18" charset="0"/>
              </a:rPr>
              <a:t>due </a:t>
            </a:r>
            <a:r>
              <a:rPr lang="en-US" sz="1400" b="1" dirty="0">
                <a:effectLst>
                  <a:outerShdw blurRad="38100" dist="38100" dir="2700000" algn="tl">
                    <a:srgbClr val="000000">
                      <a:alpha val="43137"/>
                    </a:srgbClr>
                  </a:outerShdw>
                </a:effectLst>
                <a:latin typeface="Garamond" panose="02020404030301010803" pitchFamily="18" charset="0"/>
              </a:rPr>
              <a:t>to the dedicated men and women that operate our services.  In the next few pages I will introduce you to some of those dedicated men and women and share some of our accomplishments for the previous year.</a:t>
            </a:r>
          </a:p>
          <a:p>
            <a:endParaRPr lang="en-US" sz="1400" b="1" dirty="0">
              <a:effectLst>
                <a:outerShdw blurRad="38100" dist="38100" dir="2700000" algn="tl">
                  <a:srgbClr val="000000">
                    <a:alpha val="43137"/>
                  </a:srgbClr>
                </a:outerShdw>
              </a:effectLst>
              <a:latin typeface="Garamond" panose="02020404030301010803" pitchFamily="18" charset="0"/>
            </a:endParaRPr>
          </a:p>
          <a:p>
            <a:pPr>
              <a:tabLst>
                <a:tab pos="2800350" algn="l"/>
              </a:tabLst>
            </a:pPr>
            <a:r>
              <a:rPr lang="en-US" sz="1400" b="1" dirty="0">
                <a:effectLst>
                  <a:outerShdw blurRad="38100" dist="38100" dir="2700000" algn="tl">
                    <a:srgbClr val="000000">
                      <a:alpha val="43137"/>
                    </a:srgbClr>
                  </a:outerShdw>
                </a:effectLst>
                <a:latin typeface="Garamond" panose="02020404030301010803" pitchFamily="18" charset="0"/>
              </a:rPr>
              <a:t>	Respectfully,</a:t>
            </a:r>
          </a:p>
          <a:p>
            <a:pPr>
              <a:tabLst>
                <a:tab pos="2800350" algn="l"/>
              </a:tabLst>
            </a:pPr>
            <a:endParaRPr lang="en-US" sz="1400" b="1" dirty="0">
              <a:effectLst>
                <a:outerShdw blurRad="38100" dist="38100" dir="2700000" algn="tl">
                  <a:srgbClr val="000000">
                    <a:alpha val="43137"/>
                  </a:srgbClr>
                </a:outerShdw>
              </a:effectLst>
              <a:latin typeface="Garamond" panose="02020404030301010803" pitchFamily="18" charset="0"/>
            </a:endParaRPr>
          </a:p>
          <a:p>
            <a:pPr>
              <a:tabLst>
                <a:tab pos="2800350" algn="l"/>
              </a:tabLst>
            </a:pPr>
            <a:r>
              <a:rPr lang="en-US" sz="1400" b="1" dirty="0">
                <a:effectLst>
                  <a:outerShdw blurRad="38100" dist="38100" dir="2700000" algn="tl">
                    <a:srgbClr val="000000">
                      <a:alpha val="43137"/>
                    </a:srgbClr>
                  </a:outerShdw>
                </a:effectLst>
                <a:latin typeface="Garamond" panose="02020404030301010803" pitchFamily="18" charset="0"/>
              </a:rPr>
              <a:t>	</a:t>
            </a:r>
            <a:r>
              <a:rPr lang="en-US" sz="1400" b="1" i="1" dirty="0">
                <a:effectLst>
                  <a:outerShdw blurRad="38100" dist="38100" dir="2700000" algn="tl">
                    <a:srgbClr val="000000">
                      <a:alpha val="43137"/>
                    </a:srgbClr>
                  </a:outerShdw>
                </a:effectLst>
                <a:latin typeface="Garamond" panose="02020404030301010803" pitchFamily="18" charset="0"/>
              </a:rPr>
              <a:t>Greg Tate</a:t>
            </a:r>
          </a:p>
          <a:p>
            <a:pPr>
              <a:tabLst>
                <a:tab pos="2800350" algn="l"/>
              </a:tabLst>
            </a:pPr>
            <a:r>
              <a:rPr lang="en-US" sz="1400" b="1" i="1" dirty="0">
                <a:effectLst>
                  <a:outerShdw blurRad="38100" dist="38100" dir="2700000" algn="tl">
                    <a:srgbClr val="000000">
                      <a:alpha val="43137"/>
                    </a:srgbClr>
                  </a:outerShdw>
                </a:effectLst>
                <a:latin typeface="Garamond" panose="02020404030301010803" pitchFamily="18" charset="0"/>
              </a:rPr>
              <a:t>	Public Works Director</a:t>
            </a:r>
          </a:p>
        </p:txBody>
      </p:sp>
    </p:spTree>
    <p:extLst>
      <p:ext uri="{BB962C8B-B14F-4D97-AF65-F5344CB8AC3E}">
        <p14:creationId xmlns:p14="http://schemas.microsoft.com/office/powerpoint/2010/main" val="11264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14350" y="600075"/>
            <a:ext cx="5848349" cy="8617744"/>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3105 Dayton Boulevard, Red Bank, TN 37415</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(423) 269-7927</a:t>
            </a:r>
          </a:p>
          <a:p>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Allow me to introduce the leadership of your</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City of Red Bank Public Works Department</a:t>
            </a:r>
          </a:p>
          <a:p>
            <a:pPr algn="ctr"/>
            <a:endParaRPr lang="en-US" sz="1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Kate Hackney</a:t>
            </a:r>
            <a:b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br>
            <a:r>
              <a:rPr lang="en-US"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Administrative Assistant to the Public Works Director</a:t>
            </a:r>
          </a:p>
          <a:p>
            <a:r>
              <a:rPr lang="en-US" b="1" dirty="0">
                <a:effectLst>
                  <a:outerShdw blurRad="38100" dist="38100" dir="2700000" algn="tl">
                    <a:srgbClr val="000000">
                      <a:alpha val="43137"/>
                    </a:srgbClr>
                  </a:outerShdw>
                </a:effectLst>
                <a:latin typeface="Garamond" panose="02020404030301010803" pitchFamily="18" charset="0"/>
              </a:rPr>
              <a:t>Kate has worked for the City of Red Bank for 2 ½ years.  She is normally the first voice most people hear on the phone when they call for a service request.  She provides excellent service in addition to clerical skills and keeps the office running smoothly.  She is a quick learner and she truly is the future of Red Bank Public Works.</a:t>
            </a:r>
          </a:p>
          <a:p>
            <a:endParaRPr lang="en-US" sz="1200" b="1" dirty="0">
              <a:effectLst>
                <a:outerShdw blurRad="38100" dist="38100" dir="2700000" algn="tl">
                  <a:srgbClr val="000000">
                    <a:alpha val="43137"/>
                  </a:srgbClr>
                </a:outerShdw>
              </a:effectLst>
              <a:latin typeface="Garamond" panose="02020404030301010803" pitchFamily="18" charset="0"/>
            </a:endParaRPr>
          </a:p>
          <a:p>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Ricky Reeves</a:t>
            </a:r>
            <a:b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b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Street Department Supervisor</a:t>
            </a:r>
            <a:endParaRPr lang="en-US"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b="1" dirty="0">
                <a:effectLst>
                  <a:outerShdw blurRad="38100" dist="38100" dir="2700000" algn="tl">
                    <a:srgbClr val="000000">
                      <a:alpha val="43137"/>
                    </a:srgbClr>
                  </a:outerShdw>
                </a:effectLst>
                <a:latin typeface="Garamond" panose="02020404030301010803" pitchFamily="18" charset="0"/>
              </a:rPr>
              <a:t>Rick has worked for the City of Red Bank for 29 years.  He answers to the Public Works Director and supervises all personnel in the Street Department, Fleet Department, Solid Waste Department and Storm Water Department.  Rick has a vast knowledge of the city’s infrastructure and history of issues that affect our residents.  In his early years he was instrumental in development of the city sewer system which is now owned and operated by WWTA.  He has worked nearly every position in the City of Red Bank with the exception of Fleet.</a:t>
            </a:r>
            <a:endParaRPr lang="en-US" sz="105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83330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14350" y="600075"/>
            <a:ext cx="5848349" cy="8848576"/>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 . . More of the leadership of your</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City of Red Bank Public Works Department</a:t>
            </a:r>
          </a:p>
          <a:p>
            <a:pPr algn="ctr"/>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Justin Headrick</a:t>
            </a:r>
            <a:b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br>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Street Department Operations Foreman</a:t>
            </a:r>
            <a:endParaRPr lang="en-US"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endParaRPr>
          </a:p>
          <a:p>
            <a:r>
              <a:rPr lang="en-US" b="1" dirty="0">
                <a:effectLst>
                  <a:outerShdw blurRad="38100" dist="38100" dir="2700000" algn="tl">
                    <a:srgbClr val="000000">
                      <a:alpha val="43137"/>
                    </a:srgbClr>
                  </a:outerShdw>
                </a:effectLst>
                <a:latin typeface="Garamond" panose="02020404030301010803" pitchFamily="18" charset="0"/>
              </a:rPr>
              <a:t>Justin has worked for the City of Red Bank for 12 years.  He answers to the Street Department Supervisor and oversees the daily operations of the Street Department and serves as assistant to the supervisor.  He oversees most of the business on the streets and in neighborhoods.  As with the supervisor he works for he has worked every position within the Public Works Department and has quickly become a key player in all things Public </a:t>
            </a:r>
            <a:r>
              <a:rPr lang="en-US" b="1" dirty="0" smtClean="0">
                <a:effectLst>
                  <a:outerShdw blurRad="38100" dist="38100" dir="2700000" algn="tl">
                    <a:srgbClr val="000000">
                      <a:alpha val="43137"/>
                    </a:srgbClr>
                  </a:outerShdw>
                </a:effectLst>
                <a:latin typeface="Garamond" panose="02020404030301010803" pitchFamily="18" charset="0"/>
              </a:rPr>
              <a:t>Works.</a:t>
            </a:r>
            <a:endParaRPr lang="en-US" b="1" dirty="0">
              <a:effectLst>
                <a:outerShdw blurRad="38100" dist="38100" dir="2700000" algn="tl">
                  <a:srgbClr val="000000">
                    <a:alpha val="43137"/>
                  </a:srgbClr>
                </a:outerShdw>
              </a:effectLst>
              <a:latin typeface="Garamond" panose="02020404030301010803" pitchFamily="18" charset="0"/>
            </a:endParaRPr>
          </a:p>
          <a:p>
            <a:endParaRPr lang="en-US" sz="105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endParaRPr lang="en-US" sz="105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Eddie Clinton</a:t>
            </a:r>
          </a:p>
          <a:p>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Codes Enforcement Officer</a:t>
            </a:r>
          </a:p>
          <a:p>
            <a:r>
              <a:rPr lang="en-US" b="1" dirty="0">
                <a:effectLst>
                  <a:outerShdw blurRad="38100" dist="38100" dir="2700000" algn="tl">
                    <a:srgbClr val="000000">
                      <a:alpha val="43137"/>
                    </a:srgbClr>
                  </a:outerShdw>
                </a:effectLst>
                <a:latin typeface="Garamond" panose="02020404030301010803" pitchFamily="18" charset="0"/>
              </a:rPr>
              <a:t>Eddie has worked for the City of Red Bank for 4 years.  He answers to the Public Works Director and oversees the enforcement of the city’s property maintenance code as well as other services such as permitting and zoning. I like to kid him by saying he is the most hated person in the City of Red Bank, guilty by job association. Truly what he does in Codes Enforcement helps keep out city clean and beautiful as well as ensuring the highest property values possible in some of our older neighborhoods.</a:t>
            </a:r>
            <a:endParaRPr lang="en-US" sz="105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96597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14350" y="600075"/>
            <a:ext cx="5848349" cy="8571577"/>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 . . More of the leadership of your</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City of Red Bank Public Works Department</a:t>
            </a:r>
          </a:p>
          <a:p>
            <a:pPr algn="ctr"/>
            <a:endParaRPr lang="en-US" sz="1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Randy Bell</a:t>
            </a:r>
            <a:b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br>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Fleet Services Technician</a:t>
            </a:r>
            <a:endParaRPr lang="en-US"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endParaRPr>
          </a:p>
          <a:p>
            <a:r>
              <a:rPr lang="en-US" b="1" dirty="0">
                <a:effectLst>
                  <a:outerShdw blurRad="38100" dist="38100" dir="2700000" algn="tl">
                    <a:srgbClr val="000000">
                      <a:alpha val="43137"/>
                    </a:srgbClr>
                  </a:outerShdw>
                </a:effectLst>
                <a:latin typeface="Garamond" panose="02020404030301010803" pitchFamily="18" charset="0"/>
              </a:rPr>
              <a:t>Randy has worked for the City of Red Bank for 9 years.  He answers to the Street Department Supervisor and oversees the entire city fleet services operation.  His technical skills allow him to perform services well beyond those of similar departments.  His vast experience and sound judgement in the automotive industry while exercising a successful preventative maintenance program saves the city from paying extremely high costs for routine maintenance and repairs.</a:t>
            </a:r>
          </a:p>
          <a:p>
            <a:endParaRPr lang="en-US" sz="6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endParaRPr lang="en-US" sz="6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Brent Sylar</a:t>
            </a:r>
          </a:p>
          <a:p>
            <a:r>
              <a:rPr lang="en-US" sz="2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Building Inspector </a:t>
            </a:r>
          </a:p>
          <a:p>
            <a:r>
              <a:rPr lang="en-US" b="1" dirty="0">
                <a:effectLst>
                  <a:outerShdw blurRad="38100" dist="38100" dir="2700000" algn="tl">
                    <a:srgbClr val="000000">
                      <a:alpha val="43137"/>
                    </a:srgbClr>
                  </a:outerShdw>
                </a:effectLst>
                <a:latin typeface="Garamond" panose="02020404030301010803" pitchFamily="18" charset="0"/>
              </a:rPr>
              <a:t>Brent Sylar wears multiple uniforms for the City of Red Bank.  He was promoted to the position of Fire Chief for the Red Bank Fire Department last year after Chief </a:t>
            </a:r>
            <a:r>
              <a:rPr lang="en-US" b="1">
                <a:effectLst>
                  <a:outerShdw blurRad="38100" dist="38100" dir="2700000" algn="tl">
                    <a:srgbClr val="000000">
                      <a:alpha val="43137"/>
                    </a:srgbClr>
                  </a:outerShdw>
                </a:effectLst>
                <a:latin typeface="Garamond" panose="02020404030301010803" pitchFamily="18" charset="0"/>
              </a:rPr>
              <a:t>Mark </a:t>
            </a:r>
            <a:r>
              <a:rPr lang="en-US" b="1" smtClean="0">
                <a:effectLst>
                  <a:outerShdw blurRad="38100" dist="38100" dir="2700000" algn="tl">
                    <a:srgbClr val="000000">
                      <a:alpha val="43137"/>
                    </a:srgbClr>
                  </a:outerShdw>
                </a:effectLst>
                <a:latin typeface="Garamond" panose="02020404030301010803" pitchFamily="18" charset="0"/>
              </a:rPr>
              <a:t>Mathews </a:t>
            </a:r>
            <a:r>
              <a:rPr lang="en-US" b="1" dirty="0">
                <a:effectLst>
                  <a:outerShdw blurRad="38100" dist="38100" dir="2700000" algn="tl">
                    <a:srgbClr val="000000">
                      <a:alpha val="43137"/>
                    </a:srgbClr>
                  </a:outerShdw>
                </a:effectLst>
                <a:latin typeface="Garamond" panose="02020404030301010803" pitchFamily="18" charset="0"/>
              </a:rPr>
              <a:t>retired with over 40 years of service.  Brent saw the Fire Department through a great transition of new leadership starting with his own and having ripple affects in all levels.  Brent also serves as the City of Red Bank Building inspector in addition to his Fire Chief duties.</a:t>
            </a:r>
            <a:endParaRPr lang="en-US" sz="105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88022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38137" y="600075"/>
            <a:ext cx="6186488" cy="7540526"/>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a:t>
            </a:r>
          </a:p>
          <a:p>
            <a:pPr algn="ctr"/>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following pages represent the primary areas of service we offer to the citizens of Red Bank.  They are broken down into the following categories:</a:t>
            </a:r>
          </a:p>
          <a:p>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pPr marL="457200" indent="-457200">
              <a:buFont typeface="+mj-lt"/>
              <a:buAutoNum type="arabi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Works/Street Department</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General public infrastructure maintenance</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Roadway repairs</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Parks maintenance</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Storm Water maintenance (public spaces)</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Traffic Light maintenance</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Street sign maintenance</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Street Light maintenance (partner with EPB)</a:t>
            </a:r>
          </a:p>
          <a:p>
            <a:pPr marL="914400" lvl="1" indent="-457200">
              <a:buFont typeface="+mj-lt"/>
              <a:buAutoNum type="alphaLcPeriod"/>
            </a:pPr>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pPr marL="457200" indent="-457200">
              <a:buFont typeface="+mj-lt"/>
              <a:buAutoNum type="arabi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Solid Waste</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Household garbage pickup</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Residential brush pickup</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Residential bulk trash pickup</a:t>
            </a:r>
          </a:p>
          <a:p>
            <a:pPr marL="914400" lvl="1" indent="-457200">
              <a:buFont typeface="+mj-lt"/>
              <a:buAutoNum type="alphaLcPeriod"/>
            </a:pP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Annual, residential leaf pickup</a:t>
            </a:r>
          </a:p>
          <a:p>
            <a:pPr marL="457200" indent="-457200">
              <a:buFont typeface="+mj-lt"/>
              <a:buAutoNum type="arabicPeriod"/>
            </a:pPr>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06486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38137" y="600075"/>
            <a:ext cx="6186488" cy="8494633"/>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a:t>
            </a:r>
          </a:p>
          <a:p>
            <a:pPr algn="ctr"/>
            <a:endPar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following pages indicate totals of most of the services we provided during calendar year 2021.  These figures do not include the number of work orders for the various types of services delivered in category #1 Public Works/Street Department.  As of this date we do not have sufficient software to track all of the various services we perform on a daily basis.</a:t>
            </a:r>
          </a:p>
          <a:p>
            <a:endPar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type </a:t>
            </a:r>
            <a:r>
              <a:rPr lang="en-US" sz="1700" b="1" dirty="0" smtClean="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of services </a:t>
            </a:r>
            <a:r>
              <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not included in the following pages are services such as  ditch-line repairs, pothole repairs, pavement marking, emergency removal of fallen trees, mandatory park repairs, sidewalk light replacement, traffic light replacements, traffic light controller replacement, repair and replacement of street signs knocked down by vehicles, driveway connection repairs, storm water maintenance, various construction and remodel projects to our parks and government buildings, facility inspections, government building maintenance, cutting grass and landscaping at all of our parks and government buildings, 24/7 call-back support for after hours emergencies and many more that occur with frequency.</a:t>
            </a:r>
          </a:p>
          <a:p>
            <a:endPar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endParaRPr>
          </a:p>
          <a:p>
            <a:r>
              <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following pages show data collected throughout the year.  The next page highlights our most important service to the Citizens of Red Bank—GARBAGE!</a:t>
            </a:r>
          </a:p>
          <a:p>
            <a:r>
              <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Take a look at the totals of garbage pickup we accomplished last year and imagine for yourself if we </a:t>
            </a:r>
            <a:r>
              <a:rPr lang="en-US" sz="1700" b="1" dirty="0" smtClean="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were </a:t>
            </a:r>
            <a:r>
              <a:rPr lang="en-US" sz="17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not able to provide this most essential service . . .</a:t>
            </a:r>
          </a:p>
        </p:txBody>
      </p:sp>
    </p:spTree>
    <p:extLst>
      <p:ext uri="{BB962C8B-B14F-4D97-AF65-F5344CB8AC3E}">
        <p14:creationId xmlns:p14="http://schemas.microsoft.com/office/powerpoint/2010/main" val="282941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14350" y="600075"/>
            <a:ext cx="5848349" cy="1692771"/>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Solid Waste Services-Garbage Pickup</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a:t>
            </a:r>
          </a:p>
        </p:txBody>
      </p:sp>
      <p:graphicFrame>
        <p:nvGraphicFramePr>
          <p:cNvPr id="3" name="Table 2"/>
          <p:cNvGraphicFramePr>
            <a:graphicFrameLocks noGrp="1"/>
          </p:cNvGraphicFramePr>
          <p:nvPr>
            <p:extLst>
              <p:ext uri="{D42A27DB-BD31-4B8C-83A1-F6EECF244321}">
                <p14:modId xmlns:p14="http://schemas.microsoft.com/office/powerpoint/2010/main" val="2762267703"/>
              </p:ext>
            </p:extLst>
          </p:nvPr>
        </p:nvGraphicFramePr>
        <p:xfrm>
          <a:off x="476250" y="5789177"/>
          <a:ext cx="5915023" cy="2734304"/>
        </p:xfrm>
        <a:graphic>
          <a:graphicData uri="http://schemas.openxmlformats.org/drawingml/2006/table">
            <a:tbl>
              <a:tblPr>
                <a:tableStyleId>{5C22544A-7EE6-4342-B048-85BDC9FD1C3A}</a:tableStyleId>
              </a:tblPr>
              <a:tblGrid>
                <a:gridCol w="885825">
                  <a:extLst>
                    <a:ext uri="{9D8B030D-6E8A-4147-A177-3AD203B41FA5}">
                      <a16:colId xmlns:a16="http://schemas.microsoft.com/office/drawing/2014/main" xmlns="" val="20000"/>
                    </a:ext>
                  </a:extLst>
                </a:gridCol>
                <a:gridCol w="1190625">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2"/>
                    </a:ext>
                  </a:extLst>
                </a:gridCol>
                <a:gridCol w="1162692">
                  <a:extLst>
                    <a:ext uri="{9D8B030D-6E8A-4147-A177-3AD203B41FA5}">
                      <a16:colId xmlns:a16="http://schemas.microsoft.com/office/drawing/2014/main" xmlns="" val="20003"/>
                    </a:ext>
                  </a:extLst>
                </a:gridCol>
                <a:gridCol w="1323331">
                  <a:extLst>
                    <a:ext uri="{9D8B030D-6E8A-4147-A177-3AD203B41FA5}">
                      <a16:colId xmlns:a16="http://schemas.microsoft.com/office/drawing/2014/main" xmlns="" val="20004"/>
                    </a:ext>
                  </a:extLst>
                </a:gridCol>
              </a:tblGrid>
              <a:tr h="193234">
                <a:tc gridSpan="5">
                  <a:txBody>
                    <a:bodyPr/>
                    <a:lstStyle/>
                    <a:p>
                      <a:pPr algn="ctr" fontAlgn="ctr"/>
                      <a:r>
                        <a:rPr lang="en-US" sz="1300" u="none" strike="noStrike" dirty="0">
                          <a:effectLst/>
                        </a:rPr>
                        <a:t>2021 Annual Totals for Garbage Disposal</a:t>
                      </a:r>
                      <a:endParaRPr lang="en-US" sz="13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9517">
                <a:tc>
                  <a:txBody>
                    <a:bodyPr/>
                    <a:lstStyle/>
                    <a:p>
                      <a:pPr algn="ctr" fontAlgn="ctr"/>
                      <a:r>
                        <a:rPr lang="en-US" sz="1200" b="1" u="none" strike="noStrike" dirty="0">
                          <a:effectLst/>
                        </a:rPr>
                        <a:t>YTD Totals</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Total Tons Collected</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Total Cost for Disposal</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Total Trips to Disposal Site</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Average Cost Per Trip for Disposal</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extLst>
                  <a:ext uri="{0D108BD9-81ED-4DB2-BD59-A6C34878D82A}">
                    <a16:rowId xmlns:a16="http://schemas.microsoft.com/office/drawing/2014/main" xmlns="" val="10001"/>
                  </a:ext>
                </a:extLst>
              </a:tr>
              <a:tr h="359517">
                <a:tc>
                  <a:txBody>
                    <a:bodyPr/>
                    <a:lstStyle/>
                    <a:p>
                      <a:pPr algn="r" fontAlgn="ctr"/>
                      <a:r>
                        <a:rPr lang="en-US" sz="1200" b="1" u="none" strike="noStrike">
                          <a:effectLst/>
                        </a:rPr>
                        <a:t>Garbage</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3,997.57</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$121,005.75</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791</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$152.98</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extLst>
                  <a:ext uri="{0D108BD9-81ED-4DB2-BD59-A6C34878D82A}">
                    <a16:rowId xmlns:a16="http://schemas.microsoft.com/office/drawing/2014/main" xmlns="" val="10002"/>
                  </a:ext>
                </a:extLst>
              </a:tr>
              <a:tr h="359517">
                <a:tc>
                  <a:txBody>
                    <a:bodyPr/>
                    <a:lstStyle/>
                    <a:p>
                      <a:pPr algn="r" fontAlgn="ctr"/>
                      <a:r>
                        <a:rPr lang="en-US" sz="1200" b="1" u="none" strike="noStrike">
                          <a:effectLst/>
                        </a:rPr>
                        <a:t>Friday Trash</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565.34</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$15,915.20</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253</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$62.91</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extLst>
                  <a:ext uri="{0D108BD9-81ED-4DB2-BD59-A6C34878D82A}">
                    <a16:rowId xmlns:a16="http://schemas.microsoft.com/office/drawing/2014/main" xmlns="" val="10003"/>
                  </a:ext>
                </a:extLst>
              </a:tr>
              <a:tr h="359517">
                <a:tc>
                  <a:txBody>
                    <a:bodyPr/>
                    <a:lstStyle/>
                    <a:p>
                      <a:pPr algn="r" fontAlgn="ctr"/>
                      <a:r>
                        <a:rPr lang="en-US" sz="1200" b="1" u="none" strike="noStrike">
                          <a:effectLst/>
                        </a:rPr>
                        <a:t>Brush</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875.10</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$25,350.10</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437</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$58.01</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extLst>
                  <a:ext uri="{0D108BD9-81ED-4DB2-BD59-A6C34878D82A}">
                    <a16:rowId xmlns:a16="http://schemas.microsoft.com/office/drawing/2014/main" xmlns="" val="10004"/>
                  </a:ext>
                </a:extLst>
              </a:tr>
              <a:tr h="359517">
                <a:tc>
                  <a:txBody>
                    <a:bodyPr/>
                    <a:lstStyle/>
                    <a:p>
                      <a:pPr algn="r" fontAlgn="ctr"/>
                      <a:r>
                        <a:rPr lang="en-US" sz="1200" b="1" u="none" strike="noStrike" dirty="0">
                          <a:effectLst/>
                        </a:rPr>
                        <a:t>Dumpster</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54.29</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$2,348.28</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7</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$335.47</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extLst>
                  <a:ext uri="{0D108BD9-81ED-4DB2-BD59-A6C34878D82A}">
                    <a16:rowId xmlns:a16="http://schemas.microsoft.com/office/drawing/2014/main" xmlns="" val="10005"/>
                  </a:ext>
                </a:extLst>
              </a:tr>
              <a:tr h="359517">
                <a:tc>
                  <a:txBody>
                    <a:bodyPr/>
                    <a:lstStyle/>
                    <a:p>
                      <a:pPr algn="r" fontAlgn="ctr"/>
                      <a:r>
                        <a:rPr lang="en-US" sz="1200" b="1" u="none" strike="noStrike">
                          <a:effectLst/>
                        </a:rPr>
                        <a:t>Leaves</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273.00</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$3,120.00</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78</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$40.00</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extLst>
                  <a:ext uri="{0D108BD9-81ED-4DB2-BD59-A6C34878D82A}">
                    <a16:rowId xmlns:a16="http://schemas.microsoft.com/office/drawing/2014/main" xmlns="" val="10006"/>
                  </a:ext>
                </a:extLst>
              </a:tr>
              <a:tr h="359517">
                <a:tc>
                  <a:txBody>
                    <a:bodyPr/>
                    <a:lstStyle/>
                    <a:p>
                      <a:pPr algn="r" fontAlgn="ctr"/>
                      <a:r>
                        <a:rPr lang="en-US" sz="1200" b="1" u="none" strike="noStrike">
                          <a:effectLst/>
                        </a:rPr>
                        <a:t>TOTALS:</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5,765.30</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$167,739.33</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a:effectLst/>
                        </a:rPr>
                        <a:t>1,566</a:t>
                      </a:r>
                      <a:endParaRPr lang="en-US" sz="1200" b="1" i="0" u="none" strike="noStrike">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tc>
                  <a:txBody>
                    <a:bodyPr/>
                    <a:lstStyle/>
                    <a:p>
                      <a:pPr algn="ctr" fontAlgn="ctr"/>
                      <a:r>
                        <a:rPr lang="en-US" sz="1200" b="1" u="none" strike="noStrike" dirty="0">
                          <a:effectLst/>
                        </a:rPr>
                        <a:t>$107.11</a:t>
                      </a:r>
                      <a:endParaRPr lang="en-US" sz="1200" b="1" i="0" u="none" strike="noStrike" dirty="0">
                        <a:solidFill>
                          <a:srgbClr val="000000"/>
                        </a:solidFill>
                        <a:effectLst/>
                        <a:latin typeface="Times New Roman" panose="02020603050405020304" pitchFamily="18" charset="0"/>
                      </a:endParaRPr>
                    </a:p>
                  </a:txBody>
                  <a:tcPr marL="6661" marR="6661" marT="6661" marB="0" anchor="ctr">
                    <a:solidFill>
                      <a:schemeClr val="accent6">
                        <a:lumMod val="40000"/>
                        <a:lumOff val="60000"/>
                      </a:schemeClr>
                    </a:solidFill>
                  </a:tcPr>
                </a:tc>
                <a:extLst>
                  <a:ext uri="{0D108BD9-81ED-4DB2-BD59-A6C34878D82A}">
                    <a16:rowId xmlns:a16="http://schemas.microsoft.com/office/drawing/2014/main" xmlns="" val="10007"/>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544540907"/>
              </p:ext>
            </p:extLst>
          </p:nvPr>
        </p:nvGraphicFramePr>
        <p:xfrm>
          <a:off x="476250" y="2600623"/>
          <a:ext cx="5886449" cy="3188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450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8000" r="-7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14350" y="600075"/>
            <a:ext cx="5848349" cy="1384995"/>
          </a:xfrm>
          <a:prstGeom prst="rect">
            <a:avLst/>
          </a:prstGeom>
          <a:noFill/>
        </p:spPr>
        <p:txBody>
          <a:bodyPr wrap="square" rtlCol="0">
            <a:spAutoFit/>
          </a:bodyPr>
          <a:lstStyle/>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The City of Red Bank</a:t>
            </a:r>
          </a:p>
          <a:p>
            <a:pPr algn="ctr"/>
            <a:r>
              <a:rPr lang="en-US" sz="32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Public Works Department</a:t>
            </a:r>
          </a:p>
          <a:p>
            <a:pPr algn="ctr"/>
            <a:r>
              <a:rPr lang="en-US" sz="2000" b="1" dirty="0">
                <a:solidFill>
                  <a:schemeClr val="accent5">
                    <a:lumMod val="75000"/>
                  </a:schemeClr>
                </a:solidFill>
                <a:effectLst>
                  <a:outerShdw blurRad="38100" dist="38100" dir="2700000" algn="tl">
                    <a:srgbClr val="000000">
                      <a:alpha val="43137"/>
                    </a:srgbClr>
                  </a:outerShdw>
                </a:effectLst>
                <a:latin typeface="Garamond" panose="02020404030301010803" pitchFamily="18" charset="0"/>
              </a:rPr>
              <a:t>What we accomplished in 2021-Brush Pickup</a:t>
            </a:r>
          </a:p>
        </p:txBody>
      </p:sp>
      <p:graphicFrame>
        <p:nvGraphicFramePr>
          <p:cNvPr id="6" name="Chart 5">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846438736"/>
              </p:ext>
            </p:extLst>
          </p:nvPr>
        </p:nvGraphicFramePr>
        <p:xfrm>
          <a:off x="211034" y="2124075"/>
          <a:ext cx="4456216" cy="7019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06725194"/>
              </p:ext>
            </p:extLst>
          </p:nvPr>
        </p:nvGraphicFramePr>
        <p:xfrm>
          <a:off x="4667250" y="5920208"/>
          <a:ext cx="1872878" cy="3096157"/>
        </p:xfrm>
        <a:graphic>
          <a:graphicData uri="http://schemas.openxmlformats.org/drawingml/2006/table">
            <a:tbl>
              <a:tblPr>
                <a:tableStyleId>{5C22544A-7EE6-4342-B048-85BDC9FD1C3A}</a:tableStyleId>
              </a:tblPr>
              <a:tblGrid>
                <a:gridCol w="1290580">
                  <a:extLst>
                    <a:ext uri="{9D8B030D-6E8A-4147-A177-3AD203B41FA5}">
                      <a16:colId xmlns:a16="http://schemas.microsoft.com/office/drawing/2014/main" xmlns="" val="20000"/>
                    </a:ext>
                  </a:extLst>
                </a:gridCol>
                <a:gridCol w="582298">
                  <a:extLst>
                    <a:ext uri="{9D8B030D-6E8A-4147-A177-3AD203B41FA5}">
                      <a16:colId xmlns:a16="http://schemas.microsoft.com/office/drawing/2014/main" xmlns="" val="20001"/>
                    </a:ext>
                  </a:extLst>
                </a:gridCol>
              </a:tblGrid>
              <a:tr h="173012">
                <a:tc gridSpan="2">
                  <a:txBody>
                    <a:bodyPr/>
                    <a:lstStyle/>
                    <a:p>
                      <a:pPr algn="ctr" fontAlgn="ctr"/>
                      <a:r>
                        <a:rPr lang="en-US" sz="1100" b="1" u="sng" strike="noStrike" dirty="0">
                          <a:effectLst/>
                        </a:rPr>
                        <a:t>Total</a:t>
                      </a:r>
                      <a:r>
                        <a:rPr lang="en-US" sz="1100" b="1" u="sng" strike="noStrike" baseline="0" dirty="0">
                          <a:effectLst/>
                        </a:rPr>
                        <a:t> </a:t>
                      </a:r>
                      <a:r>
                        <a:rPr lang="en-US" sz="1100" b="1" u="sng" strike="noStrike" dirty="0">
                          <a:effectLst/>
                        </a:rPr>
                        <a:t>Pick-up Days Per Month</a:t>
                      </a:r>
                      <a:endParaRPr lang="en-US" sz="1100" b="1" i="0" u="sng"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tint val="20000"/>
                        <a:alpha val="0"/>
                      </a:schemeClr>
                    </a:solidFill>
                  </a:tcPr>
                </a:tc>
                <a:tc hMerge="1">
                  <a:txBody>
                    <a:bodyPr/>
                    <a:lstStyle/>
                    <a:p>
                      <a:endParaRPr lang="en-US"/>
                    </a:p>
                  </a:txBody>
                  <a:tcPr/>
                </a:tc>
                <a:extLst>
                  <a:ext uri="{0D108BD9-81ED-4DB2-BD59-A6C34878D82A}">
                    <a16:rowId xmlns:a16="http://schemas.microsoft.com/office/drawing/2014/main" xmlns="" val="10000"/>
                  </a:ext>
                </a:extLst>
              </a:tr>
              <a:tr h="96543">
                <a:tc>
                  <a:txBody>
                    <a:bodyPr/>
                    <a:lstStyle/>
                    <a:p>
                      <a:pPr algn="r" fontAlgn="ctr"/>
                      <a:r>
                        <a:rPr lang="en-US" sz="1200" b="1" u="none" strike="noStrike" dirty="0">
                          <a:effectLst/>
                        </a:rPr>
                        <a:t>January</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20</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1"/>
                  </a:ext>
                </a:extLst>
              </a:tr>
              <a:tr h="96543">
                <a:tc>
                  <a:txBody>
                    <a:bodyPr/>
                    <a:lstStyle/>
                    <a:p>
                      <a:pPr algn="r" fontAlgn="ctr"/>
                      <a:r>
                        <a:rPr lang="en-US" sz="1200" b="1" u="none" strike="noStrike" dirty="0">
                          <a:effectLst/>
                        </a:rPr>
                        <a:t>February</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19</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2"/>
                  </a:ext>
                </a:extLst>
              </a:tr>
              <a:tr h="96543">
                <a:tc>
                  <a:txBody>
                    <a:bodyPr/>
                    <a:lstStyle/>
                    <a:p>
                      <a:pPr algn="r" fontAlgn="ctr"/>
                      <a:r>
                        <a:rPr lang="en-US" sz="1200" b="1" u="none" strike="noStrike" dirty="0">
                          <a:effectLst/>
                        </a:rPr>
                        <a:t>March</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23</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3"/>
                  </a:ext>
                </a:extLst>
              </a:tr>
              <a:tr h="96543">
                <a:tc>
                  <a:txBody>
                    <a:bodyPr/>
                    <a:lstStyle/>
                    <a:p>
                      <a:pPr algn="r" fontAlgn="ctr"/>
                      <a:r>
                        <a:rPr lang="en-US" sz="1200" b="1" u="none" strike="noStrike" dirty="0">
                          <a:effectLst/>
                        </a:rPr>
                        <a:t>April</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22</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4"/>
                  </a:ext>
                </a:extLst>
              </a:tr>
              <a:tr h="96543">
                <a:tc>
                  <a:txBody>
                    <a:bodyPr/>
                    <a:lstStyle/>
                    <a:p>
                      <a:pPr algn="r" fontAlgn="ctr"/>
                      <a:r>
                        <a:rPr lang="en-US" sz="1200" b="1" u="none" strike="noStrike" dirty="0">
                          <a:effectLst/>
                        </a:rPr>
                        <a:t>May</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20</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5"/>
                  </a:ext>
                </a:extLst>
              </a:tr>
              <a:tr h="96543">
                <a:tc>
                  <a:txBody>
                    <a:bodyPr/>
                    <a:lstStyle/>
                    <a:p>
                      <a:pPr algn="r" fontAlgn="ctr"/>
                      <a:r>
                        <a:rPr lang="en-US" sz="1200" b="1" u="none" strike="noStrike" dirty="0">
                          <a:effectLst/>
                        </a:rPr>
                        <a:t>June</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22</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6"/>
                  </a:ext>
                </a:extLst>
              </a:tr>
              <a:tr h="225322">
                <a:tc>
                  <a:txBody>
                    <a:bodyPr/>
                    <a:lstStyle/>
                    <a:p>
                      <a:pPr algn="r" fontAlgn="ctr"/>
                      <a:r>
                        <a:rPr lang="en-US" sz="1200" b="1" u="none" strike="noStrike">
                          <a:effectLst/>
                        </a:rPr>
                        <a:t>July</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21</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7"/>
                  </a:ext>
                </a:extLst>
              </a:tr>
              <a:tr h="96543">
                <a:tc>
                  <a:txBody>
                    <a:bodyPr/>
                    <a:lstStyle/>
                    <a:p>
                      <a:pPr algn="r" fontAlgn="ctr"/>
                      <a:r>
                        <a:rPr lang="en-US" sz="1200" b="1" u="none" strike="noStrike">
                          <a:effectLst/>
                        </a:rPr>
                        <a:t>August</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22</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8"/>
                  </a:ext>
                </a:extLst>
              </a:tr>
              <a:tr h="96543">
                <a:tc>
                  <a:txBody>
                    <a:bodyPr/>
                    <a:lstStyle/>
                    <a:p>
                      <a:pPr algn="r" fontAlgn="ctr"/>
                      <a:r>
                        <a:rPr lang="en-US" sz="1200" b="1" u="none" strike="noStrike">
                          <a:effectLst/>
                        </a:rPr>
                        <a:t>September</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21</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09"/>
                  </a:ext>
                </a:extLst>
              </a:tr>
              <a:tr h="96543">
                <a:tc>
                  <a:txBody>
                    <a:bodyPr/>
                    <a:lstStyle/>
                    <a:p>
                      <a:pPr algn="r" fontAlgn="ctr"/>
                      <a:r>
                        <a:rPr lang="en-US" sz="1200" b="1" u="none" strike="noStrike">
                          <a:effectLst/>
                        </a:rPr>
                        <a:t>October</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21</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10"/>
                  </a:ext>
                </a:extLst>
              </a:tr>
              <a:tr h="96543">
                <a:tc>
                  <a:txBody>
                    <a:bodyPr/>
                    <a:lstStyle/>
                    <a:p>
                      <a:pPr algn="r" fontAlgn="ctr"/>
                      <a:r>
                        <a:rPr lang="en-US" sz="1200" b="1" u="none" strike="noStrike">
                          <a:effectLst/>
                        </a:rPr>
                        <a:t>November</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20</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11"/>
                  </a:ext>
                </a:extLst>
              </a:tr>
              <a:tr h="96543">
                <a:tc>
                  <a:txBody>
                    <a:bodyPr/>
                    <a:lstStyle/>
                    <a:p>
                      <a:pPr algn="r" fontAlgn="ctr"/>
                      <a:r>
                        <a:rPr lang="en-US" sz="1200" b="1" u="none" strike="noStrike">
                          <a:effectLst/>
                        </a:rPr>
                        <a:t>December</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20</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12"/>
                  </a:ext>
                </a:extLst>
              </a:tr>
              <a:tr h="96543">
                <a:tc>
                  <a:txBody>
                    <a:bodyPr/>
                    <a:lstStyle/>
                    <a:p>
                      <a:pPr algn="r" fontAlgn="ct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13"/>
                  </a:ext>
                </a:extLst>
              </a:tr>
              <a:tr h="96543">
                <a:tc>
                  <a:txBody>
                    <a:bodyPr/>
                    <a:lstStyle/>
                    <a:p>
                      <a:pPr algn="r" fontAlgn="ctr"/>
                      <a:r>
                        <a:rPr lang="en-US" sz="1200" b="1" u="none" strike="noStrike">
                          <a:effectLst/>
                        </a:rPr>
                        <a:t>Total Days</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1">
                        <a:tint val="20000"/>
                        <a:alpha val="0"/>
                      </a:schemeClr>
                    </a:solidFill>
                  </a:tcPr>
                </a:tc>
                <a:tc>
                  <a:txBody>
                    <a:bodyPr/>
                    <a:lstStyle/>
                    <a:p>
                      <a:pPr algn="ctr" fontAlgn="ctr"/>
                      <a:r>
                        <a:rPr lang="en-US" sz="1200" b="1" u="none" strike="noStrike" dirty="0">
                          <a:effectLst/>
                        </a:rPr>
                        <a:t>251</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chemeClr val="accent1">
                        <a:tint val="20000"/>
                        <a:alpha val="0"/>
                      </a:schemeClr>
                    </a:solidFill>
                  </a:tcPr>
                </a:tc>
                <a:extLst>
                  <a:ext uri="{0D108BD9-81ED-4DB2-BD59-A6C34878D82A}">
                    <a16:rowId xmlns:a16="http://schemas.microsoft.com/office/drawing/2014/main" xmlns="" val="10014"/>
                  </a:ext>
                </a:extLst>
              </a:tr>
              <a:tr h="96543">
                <a:tc>
                  <a:txBody>
                    <a:bodyPr/>
                    <a:lstStyle/>
                    <a:p>
                      <a:pPr algn="r" fontAlgn="ctr"/>
                      <a:r>
                        <a:rPr lang="en-US" sz="1200" b="1" u="none" strike="noStrike">
                          <a:effectLst/>
                        </a:rPr>
                        <a:t>Daily Avg.</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algn="ctr" fontAlgn="ctr"/>
                      <a:r>
                        <a:rPr lang="en-US" sz="1200" b="1" u="none" strike="noStrike" dirty="0">
                          <a:effectLst/>
                        </a:rPr>
                        <a:t>30</a:t>
                      </a:r>
                      <a:endParaRPr lang="en-US"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tint val="20000"/>
                        <a:alpha val="0"/>
                      </a:schemeClr>
                    </a:solidFill>
                  </a:tcPr>
                </a:tc>
                <a:extLst>
                  <a:ext uri="{0D108BD9-81ED-4DB2-BD59-A6C34878D82A}">
                    <a16:rowId xmlns:a16="http://schemas.microsoft.com/office/drawing/2014/main" xmlns="" val="1001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06437329"/>
              </p:ext>
            </p:extLst>
          </p:nvPr>
        </p:nvGraphicFramePr>
        <p:xfrm>
          <a:off x="4546228" y="2073761"/>
          <a:ext cx="1993900" cy="3685895"/>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xmlns="" val="20000"/>
                    </a:ext>
                  </a:extLst>
                </a:gridCol>
                <a:gridCol w="431800">
                  <a:extLst>
                    <a:ext uri="{9D8B030D-6E8A-4147-A177-3AD203B41FA5}">
                      <a16:colId xmlns:a16="http://schemas.microsoft.com/office/drawing/2014/main" xmlns="" val="20001"/>
                    </a:ext>
                  </a:extLst>
                </a:gridCol>
                <a:gridCol w="431800">
                  <a:extLst>
                    <a:ext uri="{9D8B030D-6E8A-4147-A177-3AD203B41FA5}">
                      <a16:colId xmlns:a16="http://schemas.microsoft.com/office/drawing/2014/main" xmlns="" val="20002"/>
                    </a:ext>
                  </a:extLst>
                </a:gridCol>
                <a:gridCol w="558800">
                  <a:extLst>
                    <a:ext uri="{9D8B030D-6E8A-4147-A177-3AD203B41FA5}">
                      <a16:colId xmlns:a16="http://schemas.microsoft.com/office/drawing/2014/main" xmlns="" val="20003"/>
                    </a:ext>
                  </a:extLst>
                </a:gridCol>
              </a:tblGrid>
              <a:tr h="632180">
                <a:tc gridSpan="4">
                  <a:txBody>
                    <a:bodyPr/>
                    <a:lstStyle/>
                    <a:p>
                      <a:pPr algn="ctr" fontAlgn="ctr"/>
                      <a:r>
                        <a:rPr lang="en-US" sz="1200" b="1" u="none" strike="noStrike" dirty="0">
                          <a:solidFill>
                            <a:schemeClr val="tx1"/>
                          </a:solidFill>
                          <a:effectLst/>
                        </a:rPr>
                        <a:t>Public Works 2021 Brush Collection Totals</a:t>
                      </a:r>
                    </a:p>
                    <a:p>
                      <a:pPr algn="ctr" fontAlgn="ctr"/>
                      <a:r>
                        <a:rPr lang="en-US" sz="1200" b="1" i="0" u="none" strike="noStrike" dirty="0">
                          <a:solidFill>
                            <a:schemeClr val="tx1"/>
                          </a:solidFill>
                          <a:effectLst/>
                          <a:latin typeface="AR DARLING"/>
                        </a:rPr>
                        <a:t>Pickups Per Month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tint val="20000"/>
                        <a:alpha val="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6571">
                <a:tc>
                  <a:txBody>
                    <a:bodyPr/>
                    <a:lstStyle/>
                    <a:p>
                      <a:pPr algn="ctr" fontAlgn="ctr"/>
                      <a:endParaRPr lang="en-US" sz="11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endParaRPr lang="en-US" sz="11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endParaRPr lang="en-US" sz="11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endParaRPr lang="en-US" sz="11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1"/>
                  </a:ext>
                </a:extLst>
              </a:tr>
              <a:tr h="374028">
                <a:tc>
                  <a:txBody>
                    <a:bodyPr/>
                    <a:lstStyle/>
                    <a:p>
                      <a:pPr algn="ctr" fontAlgn="ctr"/>
                      <a:r>
                        <a:rPr lang="en-US" sz="1200" b="1" u="sng" strike="noStrike" dirty="0">
                          <a:solidFill>
                            <a:schemeClr val="tx1"/>
                          </a:solidFill>
                          <a:effectLst/>
                        </a:rPr>
                        <a:t>Month</a:t>
                      </a:r>
                      <a:endParaRPr lang="en-US" sz="1200" b="1" i="0" u="sng"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sng" strike="noStrike" dirty="0">
                          <a:solidFill>
                            <a:schemeClr val="tx1"/>
                          </a:solidFill>
                          <a:effectLst/>
                        </a:rPr>
                        <a:t>East Side</a:t>
                      </a:r>
                      <a:endParaRPr lang="en-US" sz="1200" b="1" i="0" u="sng"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sng" strike="noStrike" dirty="0">
                          <a:solidFill>
                            <a:schemeClr val="tx1"/>
                          </a:solidFill>
                          <a:effectLst/>
                        </a:rPr>
                        <a:t>West Side</a:t>
                      </a:r>
                      <a:endParaRPr lang="en-US" sz="1200" b="1" i="0" u="sng"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sng" strike="noStrike" dirty="0">
                          <a:solidFill>
                            <a:schemeClr val="tx1"/>
                          </a:solidFill>
                          <a:effectLst/>
                        </a:rPr>
                        <a:t>Total for Month</a:t>
                      </a:r>
                      <a:endParaRPr lang="en-US" sz="1200" b="1" i="0" u="sng"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2"/>
                  </a:ext>
                </a:extLst>
              </a:tr>
              <a:tr h="191760">
                <a:tc>
                  <a:txBody>
                    <a:bodyPr/>
                    <a:lstStyle/>
                    <a:p>
                      <a:pPr algn="ctr" fontAlgn="ctr"/>
                      <a:r>
                        <a:rPr lang="en-US" sz="1200" b="1" u="none" strike="noStrike">
                          <a:solidFill>
                            <a:schemeClr val="tx1"/>
                          </a:solidFill>
                          <a:effectLst/>
                        </a:rPr>
                        <a:t>Jan-21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97</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69</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166</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3"/>
                  </a:ext>
                </a:extLst>
              </a:tr>
              <a:tr h="191760">
                <a:tc>
                  <a:txBody>
                    <a:bodyPr/>
                    <a:lstStyle/>
                    <a:p>
                      <a:pPr algn="ctr" fontAlgn="ctr"/>
                      <a:r>
                        <a:rPr lang="en-US" sz="1200" b="1" u="none" strike="noStrike">
                          <a:solidFill>
                            <a:schemeClr val="tx1"/>
                          </a:solidFill>
                          <a:effectLst/>
                        </a:rPr>
                        <a:t>Feb-21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93</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255</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348</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4"/>
                  </a:ext>
                </a:extLst>
              </a:tr>
              <a:tr h="191760">
                <a:tc>
                  <a:txBody>
                    <a:bodyPr/>
                    <a:lstStyle/>
                    <a:p>
                      <a:pPr algn="ctr" fontAlgn="ctr"/>
                      <a:r>
                        <a:rPr lang="en-US" sz="1200" b="1" u="none" strike="noStrike">
                          <a:solidFill>
                            <a:schemeClr val="tx1"/>
                          </a:solidFill>
                          <a:effectLst/>
                        </a:rPr>
                        <a:t>Mar-21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549</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263</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812</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5"/>
                  </a:ext>
                </a:extLst>
              </a:tr>
              <a:tr h="191760">
                <a:tc>
                  <a:txBody>
                    <a:bodyPr/>
                    <a:lstStyle/>
                    <a:p>
                      <a:pPr algn="ctr" fontAlgn="ctr"/>
                      <a:r>
                        <a:rPr lang="en-US" sz="1200" b="1" u="none" strike="noStrike" dirty="0">
                          <a:solidFill>
                            <a:schemeClr val="tx1"/>
                          </a:solidFill>
                          <a:effectLst/>
                        </a:rPr>
                        <a:t>Apr-21</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457</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181</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638</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6"/>
                  </a:ext>
                </a:extLst>
              </a:tr>
              <a:tr h="191760">
                <a:tc>
                  <a:txBody>
                    <a:bodyPr/>
                    <a:lstStyle/>
                    <a:p>
                      <a:pPr algn="ctr" fontAlgn="ctr"/>
                      <a:r>
                        <a:rPr lang="en-US" sz="1200" b="1" u="none" strike="noStrike">
                          <a:solidFill>
                            <a:schemeClr val="tx1"/>
                          </a:solidFill>
                          <a:effectLst/>
                        </a:rPr>
                        <a:t>May-21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537</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475</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1,012</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7"/>
                  </a:ext>
                </a:extLst>
              </a:tr>
              <a:tr h="191760">
                <a:tc>
                  <a:txBody>
                    <a:bodyPr/>
                    <a:lstStyle/>
                    <a:p>
                      <a:pPr algn="ctr" fontAlgn="ctr"/>
                      <a:r>
                        <a:rPr lang="en-US" sz="1200" b="1" u="none" strike="noStrike">
                          <a:solidFill>
                            <a:schemeClr val="tx1"/>
                          </a:solidFill>
                          <a:effectLst/>
                        </a:rPr>
                        <a:t>Jun-21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504</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229</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733</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8"/>
                  </a:ext>
                </a:extLst>
              </a:tr>
              <a:tr h="191760">
                <a:tc>
                  <a:txBody>
                    <a:bodyPr/>
                    <a:lstStyle/>
                    <a:p>
                      <a:pPr algn="ctr" fontAlgn="ctr"/>
                      <a:r>
                        <a:rPr lang="en-US" sz="1200" b="1" u="none" strike="noStrike">
                          <a:solidFill>
                            <a:schemeClr val="tx1"/>
                          </a:solidFill>
                          <a:effectLst/>
                        </a:rPr>
                        <a:t>Jul-21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719</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328</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1,047</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09"/>
                  </a:ext>
                </a:extLst>
              </a:tr>
              <a:tr h="191760">
                <a:tc>
                  <a:txBody>
                    <a:bodyPr/>
                    <a:lstStyle/>
                    <a:p>
                      <a:pPr algn="ctr" fontAlgn="ctr"/>
                      <a:r>
                        <a:rPr lang="en-US" sz="1200" b="1" u="none" strike="noStrike">
                          <a:solidFill>
                            <a:schemeClr val="tx1"/>
                          </a:solidFill>
                          <a:effectLst/>
                        </a:rPr>
                        <a:t>Aug-21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532</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265</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797</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10"/>
                  </a:ext>
                </a:extLst>
              </a:tr>
              <a:tr h="191760">
                <a:tc>
                  <a:txBody>
                    <a:bodyPr/>
                    <a:lstStyle/>
                    <a:p>
                      <a:pPr algn="ctr" fontAlgn="ctr"/>
                      <a:r>
                        <a:rPr lang="en-US" sz="1200" b="1" u="none" strike="noStrike">
                          <a:solidFill>
                            <a:schemeClr val="tx1"/>
                          </a:solidFill>
                          <a:effectLst/>
                        </a:rPr>
                        <a:t>Sep-21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430</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185</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615</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11"/>
                  </a:ext>
                </a:extLst>
              </a:tr>
              <a:tr h="191760">
                <a:tc>
                  <a:txBody>
                    <a:bodyPr/>
                    <a:lstStyle/>
                    <a:p>
                      <a:pPr algn="ctr" fontAlgn="ctr"/>
                      <a:r>
                        <a:rPr lang="en-US" sz="1200" b="1" u="none" strike="noStrike">
                          <a:solidFill>
                            <a:schemeClr val="tx1"/>
                          </a:solidFill>
                          <a:effectLst/>
                        </a:rPr>
                        <a:t>Oct-21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507</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279</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786</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12"/>
                  </a:ext>
                </a:extLst>
              </a:tr>
              <a:tr h="191760">
                <a:tc>
                  <a:txBody>
                    <a:bodyPr/>
                    <a:lstStyle/>
                    <a:p>
                      <a:pPr algn="ctr" fontAlgn="ctr"/>
                      <a:r>
                        <a:rPr lang="en-US" sz="1200" b="1" u="none" strike="noStrike">
                          <a:solidFill>
                            <a:schemeClr val="tx1"/>
                          </a:solidFill>
                          <a:effectLst/>
                        </a:rPr>
                        <a:t>Nov-21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369</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145</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514</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13"/>
                  </a:ext>
                </a:extLst>
              </a:tr>
              <a:tr h="191760">
                <a:tc>
                  <a:txBody>
                    <a:bodyPr/>
                    <a:lstStyle/>
                    <a:p>
                      <a:pPr algn="ctr" fontAlgn="ctr"/>
                      <a:r>
                        <a:rPr lang="en-US" sz="1200" b="1" u="none" strike="noStrike">
                          <a:solidFill>
                            <a:schemeClr val="tx1"/>
                          </a:solidFill>
                          <a:effectLst/>
                        </a:rPr>
                        <a:t>Dec-21</a:t>
                      </a:r>
                      <a:endParaRPr lang="en-US"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89</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a:solidFill>
                            <a:schemeClr val="tx1"/>
                          </a:solidFill>
                          <a:effectLst/>
                        </a:rPr>
                        <a:t>88</a:t>
                      </a:r>
                      <a:endParaRPr lang="en-US" sz="1200" b="1"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1" u="none" strike="noStrike" dirty="0">
                          <a:solidFill>
                            <a:schemeClr val="tx1"/>
                          </a:solidFill>
                          <a:effectLst/>
                        </a:rPr>
                        <a:t>177</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14"/>
                  </a:ext>
                </a:extLst>
              </a:tr>
              <a:tr h="191760">
                <a:tc gridSpan="3">
                  <a:txBody>
                    <a:bodyPr/>
                    <a:lstStyle/>
                    <a:p>
                      <a:pPr algn="ctr" fontAlgn="ctr"/>
                      <a:r>
                        <a:rPr lang="en-US" sz="1200" b="1" u="none" strike="noStrike" dirty="0">
                          <a:solidFill>
                            <a:schemeClr val="tx1"/>
                          </a:solidFill>
                          <a:effectLst/>
                        </a:rPr>
                        <a:t>Total for Year</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hMerge="1">
                  <a:txBody>
                    <a:bodyPr/>
                    <a:lstStyle/>
                    <a:p>
                      <a:endParaRPr lang="en-US"/>
                    </a:p>
                  </a:txBody>
                  <a:tcPr/>
                </a:tc>
                <a:tc hMerge="1">
                  <a:txBody>
                    <a:bodyPr/>
                    <a:lstStyle/>
                    <a:p>
                      <a:endParaRPr lang="en-US"/>
                    </a:p>
                  </a:txBody>
                  <a:tcPr/>
                </a:tc>
                <a:tc>
                  <a:txBody>
                    <a:bodyPr/>
                    <a:lstStyle/>
                    <a:p>
                      <a:pPr algn="ctr" fontAlgn="ctr"/>
                      <a:r>
                        <a:rPr lang="en-US" sz="1200" b="1" u="none" strike="noStrike" dirty="0">
                          <a:solidFill>
                            <a:schemeClr val="tx1"/>
                          </a:solidFill>
                          <a:effectLst/>
                        </a:rPr>
                        <a:t>7,645</a:t>
                      </a:r>
                      <a:endParaRPr lang="en-US"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20799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1331</Words>
  <Application>Microsoft Office PowerPoint</Application>
  <PresentationFormat>Letter Paper (8.5x11 in)</PresentationFormat>
  <Paragraphs>721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 DARLING</vt:lpstr>
      <vt:lpstr>Arial</vt:lpstr>
      <vt:lpstr>Book Antiqua</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Red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Tate</dc:creator>
  <cp:lastModifiedBy>Gregory Tate</cp:lastModifiedBy>
  <cp:revision>41</cp:revision>
  <cp:lastPrinted>2022-03-17T19:42:23Z</cp:lastPrinted>
  <dcterms:created xsi:type="dcterms:W3CDTF">2022-03-15T16:26:45Z</dcterms:created>
  <dcterms:modified xsi:type="dcterms:W3CDTF">2022-03-17T19:51:29Z</dcterms:modified>
</cp:coreProperties>
</file>